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1" r:id="rId4"/>
    <p:sldId id="261" r:id="rId5"/>
    <p:sldId id="262" r:id="rId6"/>
    <p:sldId id="264" r:id="rId7"/>
    <p:sldId id="266" r:id="rId8"/>
    <p:sldId id="263" r:id="rId9"/>
    <p:sldId id="268" r:id="rId10"/>
    <p:sldId id="269" r:id="rId11"/>
    <p:sldId id="280" r:id="rId12"/>
    <p:sldId id="294" r:id="rId13"/>
    <p:sldId id="275" r:id="rId14"/>
    <p:sldId id="284" r:id="rId15"/>
    <p:sldId id="285" r:id="rId16"/>
    <p:sldId id="278" r:id="rId17"/>
    <p:sldId id="292" r:id="rId18"/>
    <p:sldId id="287" r:id="rId19"/>
    <p:sldId id="288" r:id="rId20"/>
    <p:sldId id="289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B99C-5E50-4B46-B6A6-A3631C3B51BE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8183-0BD6-459C-B448-67A04351D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7CBD-5FEA-4EFF-90A9-50A3BA2F2EE1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BA64-1399-4962-B9C8-55D2C8FFB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3B32-A2B6-4A30-B296-B8098CF9F001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F340-EE68-46ED-91A5-D407EBDBE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A0A9AE-26F6-4811-B1BF-BD893F268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37AD1A-88E6-434B-A597-5DB152416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165F9-B8B1-476D-AFA9-6459AA447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38E873-5EB6-477C-BEAB-E3BC98AD6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35AB7-4712-4D5B-A42D-CD8E69BB1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F9FE10-0727-4B0A-8580-00D38DF92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098DD8-1663-4DB7-8297-F0ED012269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E0C6FC-6B0A-4698-8122-6E846715E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FFA9-427A-48E6-9271-04FA9B664EE9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C767-EDAA-484D-AF40-6DB1CD947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1F99A9-207B-4849-B919-E17059954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5E61EE-8EBC-4E37-95D2-F0C656599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1248E-2ACA-43D4-A8EC-3F1E82FF17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057784-038F-41CE-BC02-23A81A697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B4733A-BBD3-4135-BEF2-294726A93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B0A966-0A11-4658-B37F-E45D9DAE9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F14458-6F7E-474B-ABB9-F019D7B81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15C82F-262C-4A43-BE5D-AFA190801F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093E3A-6B26-40FA-8B29-FC3E889EC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201A57-1818-489D-A498-07BD8150A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3F99-AB6B-45B7-A8A8-E3EC89421F5A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E585-C941-4B24-85F9-6F727E52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11F374-249C-4B2B-9A42-75EC1B54E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16B5E5-83EA-4A51-9826-6CAE7E8CE7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0DFA7-489C-4251-AA94-89B29A669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2E67AD-B098-4378-BE60-E251D45F2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C4F3A3-0308-46B3-A0D6-1CA59B49A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5005-6A27-4B54-8239-C54B4D46EEA8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B500-93C3-4765-B913-7335009BF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DA38-6471-4B21-A993-CB03DBCBBCDF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120F-997F-4580-927B-3AD79A108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AFB4-6A7F-4C27-BEB2-DC575631548C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AEFA-BE27-4FE2-8B45-138114122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F8F1-EC0E-42A7-877E-0877BDD67AE0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003-9AD3-4165-A1FD-8BD065C9FE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C426-5070-49AE-946B-02A1C6A2D712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DC62-5ACE-4341-94F3-451E87812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81D1-6092-4257-BF26-E7C812161EB5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874E-8D4B-447A-80BC-612539EF4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B3E8-FF4D-414D-9672-C1AF8C4085B6}" type="datetimeFigureOut">
              <a:rPr lang="en-GB"/>
              <a:pPr>
                <a:defRPr/>
              </a:pPr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D1705-0972-463D-965D-E3C8AA5BBC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C9799-75BF-4DD8-BE44-1AE51CCF0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5000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Backgroun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30E11-038A-4CE2-80AF-056400C34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imgres?imgurl=https://www.cysticfibrosis.org.uk/img/design/logo.jpg&amp;imgrefurl=https://www.cysticfibrosis.org.uk/&amp;usg=__R4jNg8DIp-0ekLdmN9apiZcdxgU=&amp;h=117&amp;w=273&amp;sz=51&amp;hl=en&amp;start=2&amp;sig2=m6miocpaPeDOxBbu8ViuSg&amp;zoom=1&amp;tbnid=U8Y1me5bbvnn_M:&amp;tbnh=48&amp;tbnw=113&amp;ei=fXYxUrbyOYrStAad14CgDQ&amp;prev=/search?q=cf+trust&amp;um=1&amp;sa=N&amp;rls=com.microsoft:*&amp;hl=en&amp;tbm=isch&amp;um=1&amp;itbs=1&amp;sa=X&amp;ved=0CC4QrQMwAQ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universityplace.co.uk/gfx/logos/logo_uni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ityplace.co.uk/gfx/logos/logo_uni2.jpg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ctu.co.uk/image.axd?picture=2013/7/nihr_colour.jpg" TargetMode="External"/><Relationship Id="rId7" Type="http://schemas.openxmlformats.org/officeDocument/2006/relationships/hyperlink" Target="https://www.cysticfibrosis.org.uk/img/design/log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universityplace.co.uk/gfx/logos/logo_uni2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rj.ersjournals.com/content/41/6/1371/F2.large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Modern assessment of lung disease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Dr Alex Horsley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NIHR Clinician Scientist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Senior Lecturer, University of Manchester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Honorary Consultant, Manchester Adult CF Centre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516563"/>
            <a:ext cx="25209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8917" name="Picture 2" descr="1824 Full Colour logo copy.jpg"/>
          <p:cNvPicPr>
            <a:picLocks noChangeAspect="1"/>
          </p:cNvPicPr>
          <p:nvPr/>
        </p:nvPicPr>
        <p:blipFill>
          <a:blip r:embed="rId4"/>
          <a:srcRect l="20045" t="557" b="73453"/>
          <a:stretch>
            <a:fillRect/>
          </a:stretch>
        </p:blipFill>
        <p:spPr bwMode="auto">
          <a:xfrm>
            <a:off x="1042988" y="5589588"/>
            <a:ext cx="1908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en-GB" sz="4000" smtClean="0"/>
              <a:t>Key features of LCI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35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sensitive than FEV</a:t>
            </a:r>
            <a:r>
              <a:rPr lang="en-GB" baseline="-25000" dirty="0" smtClean="0"/>
              <a:t>1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Infants through to adults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Repeatable &amp; reproducible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User friendly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sensitive to CT changes than spirometry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85-94% for CT changes </a:t>
            </a:r>
            <a:r>
              <a:rPr lang="en-GB" dirty="0" err="1" smtClean="0"/>
              <a:t>vs</a:t>
            </a:r>
            <a:r>
              <a:rPr lang="en-GB" dirty="0" smtClean="0"/>
              <a:t> 19-26% for FEV</a:t>
            </a:r>
            <a:r>
              <a:rPr lang="en-GB" baseline="-25000" dirty="0" smtClean="0"/>
              <a:t>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sensitive to effects of treatments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/>
              <a:t>DNase</a:t>
            </a:r>
            <a:endParaRPr lang="en-GB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Ivacaftor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</a:rPr>
              <a:t>Not IV antibiotics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Narrow range of normal, essentially fixed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But....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Non-specific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complicated than spirometry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755650" y="1700213"/>
            <a:ext cx="7127875" cy="417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/>
              <a:t>Usefulness of different lung function measurements</a:t>
            </a: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2195513" y="2060575"/>
            <a:ext cx="0" cy="3097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2195513" y="5157788"/>
            <a:ext cx="4537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2916238" y="2060575"/>
            <a:ext cx="2160587" cy="3006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268538" y="2060575"/>
            <a:ext cx="1727200" cy="30067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3924300" y="2060575"/>
            <a:ext cx="2868613" cy="30067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3915" name="Freeform 11"/>
          <p:cNvSpPr>
            <a:spLocks/>
          </p:cNvSpPr>
          <p:nvPr/>
        </p:nvSpPr>
        <p:spPr bwMode="auto">
          <a:xfrm>
            <a:off x="2555875" y="2205038"/>
            <a:ext cx="3960813" cy="2303462"/>
          </a:xfrm>
          <a:custGeom>
            <a:avLst/>
            <a:gdLst>
              <a:gd name="T0" fmla="*/ 0 w 2495"/>
              <a:gd name="T1" fmla="*/ 0 h 1451"/>
              <a:gd name="T2" fmla="*/ 788 w 2495"/>
              <a:gd name="T3" fmla="*/ 136 h 1451"/>
              <a:gd name="T4" fmla="*/ 1581 w 2495"/>
              <a:gd name="T5" fmla="*/ 467 h 1451"/>
              <a:gd name="T6" fmla="*/ 2175 w 2495"/>
              <a:gd name="T7" fmla="*/ 952 h 1451"/>
              <a:gd name="T8" fmla="*/ 2495 w 2495"/>
              <a:gd name="T9" fmla="*/ 1451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5"/>
              <a:gd name="T16" fmla="*/ 0 h 1451"/>
              <a:gd name="T17" fmla="*/ 2495 w 2495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5" h="1451">
                <a:moveTo>
                  <a:pt x="0" y="0"/>
                </a:moveTo>
                <a:cubicBezTo>
                  <a:pt x="277" y="38"/>
                  <a:pt x="525" y="58"/>
                  <a:pt x="788" y="136"/>
                </a:cubicBezTo>
                <a:cubicBezTo>
                  <a:pt x="1051" y="214"/>
                  <a:pt x="1350" y="331"/>
                  <a:pt x="1581" y="467"/>
                </a:cubicBezTo>
                <a:cubicBezTo>
                  <a:pt x="1812" y="603"/>
                  <a:pt x="2023" y="788"/>
                  <a:pt x="2175" y="952"/>
                </a:cubicBezTo>
                <a:cubicBezTo>
                  <a:pt x="2327" y="1116"/>
                  <a:pt x="2428" y="1347"/>
                  <a:pt x="2495" y="1451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6443663" y="4365625"/>
            <a:ext cx="73025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339975" y="3789363"/>
            <a:ext cx="906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LCI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3419475" y="3789363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FEF</a:t>
            </a:r>
            <a:r>
              <a:rPr lang="en-GB" sz="3200" b="1" baseline="-25000">
                <a:solidFill>
                  <a:schemeClr val="bg1"/>
                </a:solidFill>
                <a:latin typeface="Calibri" pitchFamily="34" charset="0"/>
              </a:rPr>
              <a:t>25-75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5186363" y="3789363"/>
            <a:ext cx="118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FEV</a:t>
            </a:r>
            <a:r>
              <a:rPr lang="en-GB" sz="3200" b="1" baseline="-2500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900113" y="2276475"/>
            <a:ext cx="1296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Lung </a:t>
            </a:r>
          </a:p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Function</a:t>
            </a:r>
          </a:p>
        </p:txBody>
      </p:sp>
      <p:sp>
        <p:nvSpPr>
          <p:cNvPr id="49166" name="Text Box 19"/>
          <p:cNvSpPr txBox="1">
            <a:spLocks noChangeArrowheads="1"/>
          </p:cNvSpPr>
          <p:nvPr/>
        </p:nvSpPr>
        <p:spPr bwMode="auto">
          <a:xfrm>
            <a:off x="3059113" y="5300663"/>
            <a:ext cx="2727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Disease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  <p:bldP spid="123914" grpId="0" animBg="1"/>
      <p:bldP spid="123915" grpId="0" animBg="1"/>
      <p:bldP spid="123916" grpId="0" animBg="1"/>
      <p:bldP spid="123919" grpId="0"/>
      <p:bldP spid="123920" grpId="0"/>
      <p:bldP spid="1239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MBW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Original studies largely based on mass spec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Not suitable for clinical work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Newer N</a:t>
            </a:r>
            <a:r>
              <a:rPr lang="en-GB" baseline="-25000" dirty="0" smtClean="0"/>
              <a:t>2</a:t>
            </a:r>
            <a:r>
              <a:rPr lang="en-GB" dirty="0" smtClean="0"/>
              <a:t> washout systems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 wash-in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Need wall O</a:t>
            </a:r>
            <a:r>
              <a:rPr lang="en-GB" baseline="-25000" dirty="0" smtClean="0"/>
              <a:t>2</a:t>
            </a:r>
            <a:r>
              <a:rPr lang="en-GB" dirty="0" smtClean="0"/>
              <a:t> supply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Results not comparable to SF</a:t>
            </a:r>
            <a:r>
              <a:rPr lang="en-GB" baseline="-25000" dirty="0" smtClean="0"/>
              <a:t>6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?impact of body N</a:t>
            </a:r>
            <a:r>
              <a:rPr lang="en-GB" baseline="-25000" dirty="0" smtClean="0"/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Innocor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Currently undergoing adaptation and refinement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Portable system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Optimised wash-in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5157788"/>
            <a:ext cx="15113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32416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Cannot image the soft tissue in the lungs with MRI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Proton signal too low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use tracer gas with a magnetic signal to image ventilation distribution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Xenon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Helium</a:t>
            </a:r>
            <a:r>
              <a:rPr lang="en-GB" baseline="30000" dirty="0" smtClean="0"/>
              <a:t>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Needs to be hyperpolarized to enhance the nuclear magnetic signal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Polarized laser light at high temp to align the nuclear spins</a:t>
            </a: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r>
              <a:rPr lang="en-GB" sz="3600" smtClean="0"/>
              <a:t>Helium MRI</a:t>
            </a:r>
          </a:p>
        </p:txBody>
      </p: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755650" y="4019550"/>
            <a:ext cx="7939088" cy="2794000"/>
            <a:chOff x="255" y="1080"/>
            <a:chExt cx="5001" cy="1760"/>
          </a:xfrm>
        </p:grpSpPr>
        <p:sp>
          <p:nvSpPr>
            <p:cNvPr id="51208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5" y="1080"/>
              <a:ext cx="5001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9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0" y="1080"/>
              <a:ext cx="122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1080"/>
              <a:ext cx="135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3" y="1085"/>
              <a:ext cx="1254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2" y="1080"/>
              <a:ext cx="120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3" name="Rectangle 15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4" name="Rectangle 16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5" name="Rectangle 17"/>
            <p:cNvSpPr>
              <a:spLocks noChangeArrowheads="1"/>
            </p:cNvSpPr>
            <p:nvPr/>
          </p:nvSpPr>
          <p:spPr bwMode="auto">
            <a:xfrm>
              <a:off x="1836" y="2287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6" name="Rectangle 18"/>
            <p:cNvSpPr>
              <a:spLocks noChangeArrowheads="1"/>
            </p:cNvSpPr>
            <p:nvPr/>
          </p:nvSpPr>
          <p:spPr bwMode="auto">
            <a:xfrm>
              <a:off x="1892" y="2282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He MRI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7" name="Rectangle 19"/>
            <p:cNvSpPr>
              <a:spLocks noChangeArrowheads="1"/>
            </p:cNvSpPr>
            <p:nvPr/>
          </p:nvSpPr>
          <p:spPr bwMode="auto">
            <a:xfrm>
              <a:off x="582" y="2302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1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8" name="Rectangle 20"/>
            <p:cNvSpPr>
              <a:spLocks noChangeArrowheads="1"/>
            </p:cNvSpPr>
            <p:nvPr/>
          </p:nvSpPr>
          <p:spPr bwMode="auto">
            <a:xfrm>
              <a:off x="638" y="2297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 MRI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19" name="Rectangle 21"/>
            <p:cNvSpPr>
              <a:spLocks noChangeArrowheads="1"/>
            </p:cNvSpPr>
            <p:nvPr/>
          </p:nvSpPr>
          <p:spPr bwMode="auto">
            <a:xfrm>
              <a:off x="2934" y="2271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20" name="Rectangle 22"/>
            <p:cNvSpPr>
              <a:spLocks noChangeArrowheads="1"/>
            </p:cNvSpPr>
            <p:nvPr/>
          </p:nvSpPr>
          <p:spPr bwMode="auto">
            <a:xfrm>
              <a:off x="2995" y="2267"/>
              <a:ext cx="7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He segmented 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21" name="Rectangle 23"/>
            <p:cNvSpPr>
              <a:spLocks noChangeArrowheads="1"/>
            </p:cNvSpPr>
            <p:nvPr/>
          </p:nvSpPr>
          <p:spPr bwMode="auto">
            <a:xfrm>
              <a:off x="2934" y="2418"/>
              <a:ext cx="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51222" name="Picture 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0" y="1080"/>
              <a:ext cx="122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1080"/>
              <a:ext cx="135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4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3" y="1085"/>
              <a:ext cx="1254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5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2" y="1080"/>
              <a:ext cx="120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6" name="Rectangle 28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27" name="Rectangle 29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51228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0" y="1080"/>
              <a:ext cx="122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9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1080"/>
              <a:ext cx="135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0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3" y="1085"/>
              <a:ext cx="1254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1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2" y="1080"/>
              <a:ext cx="120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2" name="Rectangle 34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3" name="Rectangle 35"/>
            <p:cNvSpPr>
              <a:spLocks noChangeArrowheads="1"/>
            </p:cNvSpPr>
            <p:nvPr/>
          </p:nvSpPr>
          <p:spPr bwMode="auto">
            <a:xfrm>
              <a:off x="260" y="2322"/>
              <a:ext cx="4981" cy="11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4" name="Rectangle 36"/>
            <p:cNvSpPr>
              <a:spLocks noChangeArrowheads="1"/>
            </p:cNvSpPr>
            <p:nvPr/>
          </p:nvSpPr>
          <p:spPr bwMode="auto">
            <a:xfrm>
              <a:off x="1836" y="2287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5" name="Rectangle 37"/>
            <p:cNvSpPr>
              <a:spLocks noChangeArrowheads="1"/>
            </p:cNvSpPr>
            <p:nvPr/>
          </p:nvSpPr>
          <p:spPr bwMode="auto">
            <a:xfrm>
              <a:off x="1892" y="2282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He MRI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6" name="Rectangle 38"/>
            <p:cNvSpPr>
              <a:spLocks noChangeArrowheads="1"/>
            </p:cNvSpPr>
            <p:nvPr/>
          </p:nvSpPr>
          <p:spPr bwMode="auto">
            <a:xfrm>
              <a:off x="582" y="2302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1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7" name="Rectangle 39"/>
            <p:cNvSpPr>
              <a:spLocks noChangeArrowheads="1"/>
            </p:cNvSpPr>
            <p:nvPr/>
          </p:nvSpPr>
          <p:spPr bwMode="auto">
            <a:xfrm>
              <a:off x="638" y="2297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 MRI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8" name="Rectangle 40"/>
            <p:cNvSpPr>
              <a:spLocks noChangeArrowheads="1"/>
            </p:cNvSpPr>
            <p:nvPr/>
          </p:nvSpPr>
          <p:spPr bwMode="auto">
            <a:xfrm>
              <a:off x="2934" y="2271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39" name="Rectangle 41"/>
            <p:cNvSpPr>
              <a:spLocks noChangeArrowheads="1"/>
            </p:cNvSpPr>
            <p:nvPr/>
          </p:nvSpPr>
          <p:spPr bwMode="auto">
            <a:xfrm>
              <a:off x="2995" y="2267"/>
              <a:ext cx="18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He segmented	   3He volume </a:t>
              </a: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40" name="Rectangle 42"/>
            <p:cNvSpPr>
              <a:spLocks noChangeArrowheads="1"/>
            </p:cNvSpPr>
            <p:nvPr/>
          </p:nvSpPr>
          <p:spPr bwMode="auto">
            <a:xfrm>
              <a:off x="2934" y="2418"/>
              <a:ext cx="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51163" y="4019550"/>
            <a:ext cx="6192837" cy="2303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932363" y="3948113"/>
            <a:ext cx="4211637" cy="23034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948488" y="3948113"/>
            <a:ext cx="2195512" cy="23034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943600" y="64881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McMahon </a:t>
            </a:r>
            <a:r>
              <a:rPr lang="en-GB" i="1">
                <a:latin typeface="Calibri" pitchFamily="34" charset="0"/>
              </a:rPr>
              <a:t>et al</a:t>
            </a:r>
            <a:r>
              <a:rPr lang="en-GB">
                <a:latin typeface="Calibri" pitchFamily="34" charset="0"/>
              </a:rPr>
              <a:t>, Eur Radiol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animBg="1"/>
      <p:bldP spid="42" grpId="0" animBg="1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200" smtClean="0"/>
              <a:t>Helium MRI in CF: improvement with Ivacaftor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25000" b="23865"/>
          <a:stretch>
            <a:fillRect/>
          </a:stretch>
        </p:blipFill>
        <p:spPr bwMode="auto">
          <a:xfrm>
            <a:off x="539750" y="1844675"/>
            <a:ext cx="18288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14"/>
          <p:cNvSpPr txBox="1">
            <a:spLocks noChangeArrowheads="1"/>
          </p:cNvSpPr>
          <p:nvPr/>
        </p:nvSpPr>
        <p:spPr bwMode="auto">
          <a:xfrm>
            <a:off x="900113" y="5732463"/>
            <a:ext cx="11604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FEV</a:t>
            </a:r>
            <a:r>
              <a:rPr lang="en-GB" sz="2000" baseline="-25000">
                <a:latin typeface="Calibri" pitchFamily="34" charset="0"/>
              </a:rPr>
              <a:t>1</a:t>
            </a:r>
            <a:r>
              <a:rPr lang="en-GB" sz="2000">
                <a:latin typeface="Calibri" pitchFamily="34" charset="0"/>
              </a:rPr>
              <a:t> 62%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39975" y="1844675"/>
            <a:ext cx="3182938" cy="4289425"/>
            <a:chOff x="2339752" y="1844824"/>
            <a:chExt cx="3182576" cy="4288542"/>
          </a:xfrm>
        </p:grpSpPr>
        <p:pic>
          <p:nvPicPr>
            <p:cNvPr id="52235" name="Picture 3"/>
            <p:cNvPicPr>
              <a:picLocks noChangeAspect="1" noChangeArrowheads="1"/>
            </p:cNvPicPr>
            <p:nvPr/>
          </p:nvPicPr>
          <p:blipFill>
            <a:blip r:embed="rId3"/>
            <a:srcRect t="25000" b="23865"/>
            <a:stretch>
              <a:fillRect/>
            </a:stretch>
          </p:blipFill>
          <p:spPr bwMode="auto">
            <a:xfrm>
              <a:off x="3635896" y="1844824"/>
              <a:ext cx="1886432" cy="3839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484199" y="3068535"/>
              <a:ext cx="9349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37" name="TextBox 12"/>
            <p:cNvSpPr txBox="1">
              <a:spLocks noChangeArrowheads="1"/>
            </p:cNvSpPr>
            <p:nvPr/>
          </p:nvSpPr>
          <p:spPr bwMode="auto">
            <a:xfrm>
              <a:off x="2339752" y="3212976"/>
              <a:ext cx="12241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latin typeface="Calibri" pitchFamily="34" charset="0"/>
                </a:rPr>
                <a:t>28d Ivacaftor</a:t>
              </a:r>
            </a:p>
          </p:txBody>
        </p:sp>
        <p:sp>
          <p:nvSpPr>
            <p:cNvPr id="52238" name="TextBox 17"/>
            <p:cNvSpPr txBox="1">
              <a:spLocks noChangeArrowheads="1"/>
            </p:cNvSpPr>
            <p:nvPr/>
          </p:nvSpPr>
          <p:spPr bwMode="auto">
            <a:xfrm>
              <a:off x="4067944" y="5733256"/>
              <a:ext cx="11608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Calibri" pitchFamily="34" charset="0"/>
                </a:rPr>
                <a:t>FEV</a:t>
              </a:r>
              <a:r>
                <a:rPr lang="en-GB" sz="2000" baseline="-25000">
                  <a:latin typeface="Calibri" pitchFamily="34" charset="0"/>
                </a:rPr>
                <a:t>1</a:t>
              </a:r>
              <a:r>
                <a:rPr lang="en-GB" sz="2000">
                  <a:latin typeface="Calibri" pitchFamily="34" charset="0"/>
                </a:rPr>
                <a:t> 83%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508625" y="1844675"/>
            <a:ext cx="3124200" cy="4289425"/>
            <a:chOff x="5508104" y="1844824"/>
            <a:chExt cx="3124943" cy="4288542"/>
          </a:xfrm>
        </p:grpSpPr>
        <p:pic>
          <p:nvPicPr>
            <p:cNvPr id="52231" name="Picture 4"/>
            <p:cNvPicPr>
              <a:picLocks noChangeAspect="1" noChangeArrowheads="1"/>
            </p:cNvPicPr>
            <p:nvPr/>
          </p:nvPicPr>
          <p:blipFill>
            <a:blip r:embed="rId4"/>
            <a:srcRect t="25000" b="23865"/>
            <a:stretch>
              <a:fillRect/>
            </a:stretch>
          </p:blipFill>
          <p:spPr bwMode="auto">
            <a:xfrm>
              <a:off x="6732240" y="1844824"/>
              <a:ext cx="1900807" cy="382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5652601" y="3081232"/>
              <a:ext cx="9352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16"/>
            <p:cNvSpPr txBox="1">
              <a:spLocks noChangeArrowheads="1"/>
            </p:cNvSpPr>
            <p:nvPr/>
          </p:nvSpPr>
          <p:spPr bwMode="auto">
            <a:xfrm>
              <a:off x="5508104" y="3225170"/>
              <a:ext cx="12241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  <a:latin typeface="Calibri" pitchFamily="34" charset="0"/>
                </a:rPr>
                <a:t>14d placebo</a:t>
              </a:r>
            </a:p>
          </p:txBody>
        </p:sp>
        <p:sp>
          <p:nvSpPr>
            <p:cNvPr id="52234" name="TextBox 18"/>
            <p:cNvSpPr txBox="1">
              <a:spLocks noChangeArrowheads="1"/>
            </p:cNvSpPr>
            <p:nvPr/>
          </p:nvSpPr>
          <p:spPr bwMode="auto">
            <a:xfrm>
              <a:off x="7083513" y="5733256"/>
              <a:ext cx="11608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Calibri" pitchFamily="34" charset="0"/>
                </a:rPr>
                <a:t>FEV</a:t>
              </a:r>
              <a:r>
                <a:rPr lang="en-GB" sz="2000" baseline="-25000">
                  <a:latin typeface="Calibri" pitchFamily="34" charset="0"/>
                </a:rPr>
                <a:t>1</a:t>
              </a:r>
              <a:r>
                <a:rPr lang="en-GB" sz="2000">
                  <a:latin typeface="Calibri" pitchFamily="34" charset="0"/>
                </a:rPr>
                <a:t> 72%</a:t>
              </a:r>
            </a:p>
          </p:txBody>
        </p:sp>
      </p:grpSp>
      <p:sp>
        <p:nvSpPr>
          <p:cNvPr id="52230" name="TextBox 19"/>
          <p:cNvSpPr txBox="1">
            <a:spLocks noChangeArrowheads="1"/>
          </p:cNvSpPr>
          <p:nvPr/>
        </p:nvSpPr>
        <p:spPr bwMode="auto">
          <a:xfrm>
            <a:off x="6891338" y="6488113"/>
            <a:ext cx="225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Altes </a:t>
            </a:r>
            <a:r>
              <a:rPr lang="en-GB" i="1">
                <a:latin typeface="Calibri" pitchFamily="34" charset="0"/>
              </a:rPr>
              <a:t>et al</a:t>
            </a:r>
            <a:r>
              <a:rPr lang="en-GB">
                <a:latin typeface="Calibri" pitchFamily="34" charset="0"/>
              </a:rPr>
              <a:t>, NACF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z="3600" smtClean="0"/>
              <a:t>Ongoing HeMRI studies in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8797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Compare LCI and </a:t>
            </a:r>
            <a:r>
              <a:rPr lang="en-GB" dirty="0" err="1" smtClean="0"/>
              <a:t>HeMRI</a:t>
            </a:r>
            <a:r>
              <a:rPr lang="en-GB" dirty="0" smtClean="0"/>
              <a:t> in children with CF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Sensitivity of different methods?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Ventilation defects in asymptomatic patients?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Are ventilation defects localised or diffuse?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Funded by CF Trust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20 CF patients to have MRI, LCI, CT and lung function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10 Healthy controls: MRI, LCI, lung function</a:t>
            </a:r>
            <a:endParaRPr lang="en-GB" dirty="0"/>
          </a:p>
        </p:txBody>
      </p:sp>
      <p:pic>
        <p:nvPicPr>
          <p:cNvPr id="4" name="Content Placeholder 3" descr="P1010559.JPG"/>
          <p:cNvPicPr>
            <a:picLocks noChangeAspect="1"/>
          </p:cNvPicPr>
          <p:nvPr/>
        </p:nvPicPr>
        <p:blipFill>
          <a:blip r:embed="rId2"/>
          <a:srcRect r="5850" b="23000"/>
          <a:stretch>
            <a:fillRect/>
          </a:stretch>
        </p:blipFill>
        <p:spPr bwMode="auto">
          <a:xfrm>
            <a:off x="611188" y="3860800"/>
            <a:ext cx="4176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Kat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914650" cy="2563813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3851275" y="3860800"/>
            <a:ext cx="108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Calibri" pitchFamily="34" charset="0"/>
              </a:rPr>
              <a:t>MRI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288" y="3860800"/>
            <a:ext cx="576262" cy="46196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LCI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7235825" y="981075"/>
            <a:ext cx="1584325" cy="1584325"/>
            <a:chOff x="7236296" y="980728"/>
            <a:chExt cx="1584176" cy="1584176"/>
          </a:xfrm>
        </p:grpSpPr>
        <p:pic>
          <p:nvPicPr>
            <p:cNvPr id="53256" name="Picture 4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6296" y="980728"/>
              <a:ext cx="1584176" cy="70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2" descr="http://t1.gstatic.com/images?q=tbn:ANd9GcQtef6EPBK0M6evjahOgtkOw0tfHwkydVYS4YBVpibtEufjgYHwm-LwJ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80312" y="1988840"/>
              <a:ext cx="135615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sz="2800" smtClean="0"/>
              <a:t>HeMRI appears to be more sensitive than LCI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3860800"/>
            <a:ext cx="8229600" cy="26638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Preliminary data so far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2 of 4 CF patients with normal LCI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 have ventilation defects on MRI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Undergoing further analysis to quantify ventilation defects and ventilation efficiency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data to be presented at winter BTS</a:t>
            </a:r>
            <a:endParaRPr lang="en-GB" dirty="0"/>
          </a:p>
        </p:txBody>
      </p:sp>
      <p:pic>
        <p:nvPicPr>
          <p:cNvPr id="54275" name="Picture 3" descr="fig1.tif"/>
          <p:cNvPicPr>
            <a:picLocks noChangeAspect="1" noChangeArrowheads="1"/>
          </p:cNvPicPr>
          <p:nvPr/>
        </p:nvPicPr>
        <p:blipFill>
          <a:blip r:embed="rId2"/>
          <a:srcRect b="15582"/>
          <a:stretch>
            <a:fillRect/>
          </a:stretch>
        </p:blipFill>
        <p:spPr bwMode="auto">
          <a:xfrm>
            <a:off x="0" y="1412875"/>
            <a:ext cx="8785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0" y="3357563"/>
            <a:ext cx="186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Healthy volunteer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4211638" y="3357563"/>
            <a:ext cx="169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Patients with CF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24075" y="3500438"/>
            <a:ext cx="20875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4888" y="3500438"/>
            <a:ext cx="2519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388" y="1484313"/>
            <a:ext cx="288925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08175" y="1557338"/>
            <a:ext cx="287338" cy="358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635375" y="1484313"/>
            <a:ext cx="288925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64163" y="1557338"/>
            <a:ext cx="287337" cy="358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92950" y="1484313"/>
            <a:ext cx="287338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908175" y="1341438"/>
            <a:ext cx="7056438" cy="23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286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9675" y="260350"/>
            <a:ext cx="15843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5051425" cy="54721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Hugely powerful technique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Considerable potential as a research tool and trial endpoint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also perform dynamic imaging during washout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Quantify time constant of </a:t>
            </a:r>
            <a:r>
              <a:rPr lang="en-GB" dirty="0" err="1" smtClean="0"/>
              <a:t>voxels</a:t>
            </a:r>
            <a:endParaRPr lang="en-GB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Produce a washout efficiency map of the lungs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Plan to relate this to LCI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But…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Very specialised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Expensive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Hard to get hold of He</a:t>
            </a:r>
            <a:r>
              <a:rPr lang="en-GB" baseline="30000" dirty="0" smtClean="0"/>
              <a:t>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GB" smtClean="0"/>
              <a:t>Helium MRI</a:t>
            </a:r>
          </a:p>
        </p:txBody>
      </p:sp>
      <p:pic>
        <p:nvPicPr>
          <p:cNvPr id="55299" name="Picture 2" descr="https://outlook.manchester.ac.uk/owa/attachment.ashx?id=RgAAAAAJbCQmKXXfR7kLCkPQ0YlUBwBHti31Hvz6QIEL07%2fWBbLoAAAAAAA2AABHti31Hvz6QIEL07%2fWBbLoAAAABWd3AAAJ&amp;attcnt=1&amp;attid0=BAAAAAAA&amp;attcid0=02C9D70B-8D5F-4CC6-96A7-BA0E4BE0D934%40shef.ac.uk"/>
          <p:cNvPicPr>
            <a:picLocks noChangeAspect="1" noChangeArrowheads="1"/>
          </p:cNvPicPr>
          <p:nvPr/>
        </p:nvPicPr>
        <p:blipFill>
          <a:blip r:embed="rId2"/>
          <a:srcRect l="15750" t="12001" r="16525" b="25000"/>
          <a:stretch>
            <a:fillRect/>
          </a:stretch>
        </p:blipFill>
        <p:spPr bwMode="auto">
          <a:xfrm>
            <a:off x="5651500" y="1052513"/>
            <a:ext cx="30972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of lung physiology in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Move to clinical application of MBW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Milder patients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Adoption in clinical trials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EMA considering LCI as primary endpoint for CF trials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Improved technologies that are commercially available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Improved assessment and analysis algorithms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HeMRI</a:t>
            </a:r>
            <a:r>
              <a:rPr lang="en-GB" dirty="0" smtClean="0"/>
              <a:t> a powerful and exciting new method of visualising lung function in an entirely new way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Will tell us lots about evolution and resolution of lung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NIHR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University of Manchester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Manchester Adult CF Centre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Prof Jim Wild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 Helen Marshall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Felix Horn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Prof Jane Davies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 Nicholas Bell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CF Trust</a:t>
            </a:r>
            <a:endParaRPr lang="en-GB" dirty="0"/>
          </a:p>
        </p:txBody>
      </p:sp>
      <p:pic>
        <p:nvPicPr>
          <p:cNvPr id="57347" name="Picture 2" descr="1824 Full Colour logo copy.jpg"/>
          <p:cNvPicPr>
            <a:picLocks noChangeAspect="1"/>
          </p:cNvPicPr>
          <p:nvPr/>
        </p:nvPicPr>
        <p:blipFill>
          <a:blip r:embed="rId2"/>
          <a:srcRect l="20045" t="557" b="73453"/>
          <a:stretch>
            <a:fillRect/>
          </a:stretch>
        </p:blipFill>
        <p:spPr bwMode="auto">
          <a:xfrm>
            <a:off x="6227763" y="2205038"/>
            <a:ext cx="16573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557338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644900"/>
            <a:ext cx="15843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652963"/>
            <a:ext cx="15843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MACF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2781300"/>
            <a:ext cx="1476375" cy="666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GB" sz="3600" smtClean="0"/>
              <a:t>Multiple breath washout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27368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Follow the concentration of an </a:t>
            </a:r>
            <a:r>
              <a:rPr lang="en-GB" dirty="0" smtClean="0">
                <a:solidFill>
                  <a:srgbClr val="FF0000"/>
                </a:solidFill>
              </a:rPr>
              <a:t>inert tracer gas</a:t>
            </a:r>
            <a:r>
              <a:rPr lang="en-GB" dirty="0" smtClean="0"/>
              <a:t> washed from the lungs during </a:t>
            </a:r>
            <a:r>
              <a:rPr lang="en-GB" dirty="0" smtClean="0">
                <a:solidFill>
                  <a:srgbClr val="FF0000"/>
                </a:solidFill>
              </a:rPr>
              <a:t>tidal breathing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Helium, SF</a:t>
            </a:r>
            <a:r>
              <a:rPr lang="en-GB" baseline="-25000" dirty="0" smtClean="0"/>
              <a:t>6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Nitrogen </a:t>
            </a:r>
            <a:r>
              <a:rPr lang="en-GB" dirty="0" smtClean="0">
                <a:sym typeface="Wingdings"/>
              </a:rPr>
              <a:t> washed out by breathing O</a:t>
            </a:r>
            <a:r>
              <a:rPr lang="en-GB" baseline="-25000" dirty="0" smtClean="0">
                <a:sym typeface="Wingdings"/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As airways become diseased, distribution of ventilation in the lungs becomes uneven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ym typeface="Wingdings" pitchFamily="2" charset="2"/>
              </a:rPr>
              <a:t></a:t>
            </a:r>
            <a:r>
              <a:rPr lang="en-GB" dirty="0" smtClean="0"/>
              <a:t> Changes how tracer gases are washed out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8313" y="3644900"/>
            <a:ext cx="8675687" cy="3213100"/>
            <a:chOff x="467544" y="3645024"/>
            <a:chExt cx="8676456" cy="3212976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544" y="3645024"/>
              <a:ext cx="8431212" cy="290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96484" y="6165877"/>
              <a:ext cx="4880408" cy="40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>
                  <a:solidFill>
                    <a:srgbClr val="FFFF00"/>
                  </a:solidFill>
                  <a:latin typeface="+mn-lt"/>
                  <a:cs typeface="+mn-cs"/>
                </a:rPr>
                <a:t>Hyperpolarized Helium MRI scans of CF lungs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36774" y="6488127"/>
              <a:ext cx="4107226" cy="369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i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</a:t>
              </a:r>
              <a:r>
                <a:rPr lang="en-GB" sz="1400" i="1" kern="0" dirty="0" err="1">
                  <a:solidFill>
                    <a:sysClr val="windowText" lastClr="000000"/>
                  </a:solidFill>
                  <a:latin typeface="+mn-lt"/>
                  <a:cs typeface="+mn-cs"/>
                </a:rPr>
                <a:t>Mentore</a:t>
              </a:r>
              <a:r>
                <a:rPr lang="en-GB" sz="1400" i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et al., Academic Radiology 2005; 12: 1423-9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84538"/>
            <a:ext cx="15113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276475"/>
            <a:ext cx="847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5"/>
          <p:cNvSpPr>
            <a:spLocks noChangeArrowheads="1"/>
          </p:cNvSpPr>
          <p:nvPr/>
        </p:nvSpPr>
        <p:spPr bwMode="auto">
          <a:xfrm>
            <a:off x="4787900" y="3141663"/>
            <a:ext cx="215900" cy="1428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>
                <a:solidFill>
                  <a:srgbClr val="000000"/>
                </a:solidFill>
              </a:rPr>
              <a:t>Performing a multiple </a:t>
            </a:r>
            <a:br>
              <a:rPr lang="en-GB" sz="4000">
                <a:solidFill>
                  <a:srgbClr val="000000"/>
                </a:solidFill>
              </a:rPr>
            </a:br>
            <a:r>
              <a:rPr lang="en-GB" sz="4000">
                <a:solidFill>
                  <a:srgbClr val="000000"/>
                </a:solidFill>
              </a:rPr>
              <a:t>breath washout test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124075" y="2708275"/>
            <a:ext cx="5545138" cy="714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13500000">
              <a:srgbClr val="858585"/>
            </a:prstShdw>
          </a:effec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4859338" y="2781300"/>
            <a:ext cx="73025" cy="1428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4859338" y="3068638"/>
            <a:ext cx="73025" cy="730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4716463" y="3141663"/>
            <a:ext cx="360362" cy="714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9" name="Rectangle 12"/>
          <p:cNvSpPr>
            <a:spLocks noChangeArrowheads="1"/>
          </p:cNvSpPr>
          <p:nvPr/>
        </p:nvSpPr>
        <p:spPr bwMode="auto">
          <a:xfrm>
            <a:off x="4787900" y="2924175"/>
            <a:ext cx="215900" cy="144463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40970" name="Group 13"/>
          <p:cNvGrpSpPr>
            <a:grpSpLocks/>
          </p:cNvGrpSpPr>
          <p:nvPr/>
        </p:nvGrpSpPr>
        <p:grpSpPr bwMode="auto">
          <a:xfrm>
            <a:off x="4389438" y="3357563"/>
            <a:ext cx="1008062" cy="1079500"/>
            <a:chOff x="2744" y="2160"/>
            <a:chExt cx="635" cy="680"/>
          </a:xfrm>
        </p:grpSpPr>
        <p:sp>
          <p:nvSpPr>
            <p:cNvPr id="40998" name="Oval 14"/>
            <p:cNvSpPr>
              <a:spLocks noChangeArrowheads="1"/>
            </p:cNvSpPr>
            <p:nvPr/>
          </p:nvSpPr>
          <p:spPr bwMode="auto">
            <a:xfrm>
              <a:off x="2789" y="2251"/>
              <a:ext cx="545" cy="589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9" name="Oval 15"/>
            <p:cNvSpPr>
              <a:spLocks noChangeArrowheads="1"/>
            </p:cNvSpPr>
            <p:nvPr/>
          </p:nvSpPr>
          <p:spPr bwMode="auto">
            <a:xfrm>
              <a:off x="2744" y="2478"/>
              <a:ext cx="45" cy="13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0" name="Oval 16"/>
            <p:cNvSpPr>
              <a:spLocks noChangeArrowheads="1"/>
            </p:cNvSpPr>
            <p:nvPr/>
          </p:nvSpPr>
          <p:spPr bwMode="auto">
            <a:xfrm>
              <a:off x="3334" y="2478"/>
              <a:ext cx="45" cy="13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1" name="AutoShape 17"/>
            <p:cNvSpPr>
              <a:spLocks noChangeArrowheads="1"/>
            </p:cNvSpPr>
            <p:nvPr/>
          </p:nvSpPr>
          <p:spPr bwMode="auto">
            <a:xfrm>
              <a:off x="3016" y="2160"/>
              <a:ext cx="90" cy="91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cxnSp>
        <p:nvCxnSpPr>
          <p:cNvPr id="40971" name="AutoShape 18"/>
          <p:cNvCxnSpPr>
            <a:cxnSpLocks noChangeShapeType="1"/>
            <a:stCxn id="40966" idx="1"/>
          </p:cNvCxnSpPr>
          <p:nvPr/>
        </p:nvCxnSpPr>
        <p:spPr bwMode="auto">
          <a:xfrm rot="10800000" flipV="1">
            <a:off x="2447925" y="2852738"/>
            <a:ext cx="2411413" cy="431800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972" name="AutoShape 19"/>
          <p:cNvCxnSpPr>
            <a:cxnSpLocks noChangeShapeType="1"/>
            <a:stCxn id="40969" idx="1"/>
          </p:cNvCxnSpPr>
          <p:nvPr/>
        </p:nvCxnSpPr>
        <p:spPr bwMode="auto">
          <a:xfrm rot="10800000" flipV="1">
            <a:off x="3203575" y="2997200"/>
            <a:ext cx="1584325" cy="10287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8388" name="Freeform 20"/>
          <p:cNvSpPr>
            <a:spLocks/>
          </p:cNvSpPr>
          <p:nvPr/>
        </p:nvSpPr>
        <p:spPr bwMode="auto">
          <a:xfrm>
            <a:off x="3995738" y="4797425"/>
            <a:ext cx="803275" cy="13557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 flipH="1">
            <a:off x="4932363" y="4797425"/>
            <a:ext cx="792162" cy="13684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Freeform 22" descr="10%"/>
          <p:cNvSpPr>
            <a:spLocks/>
          </p:cNvSpPr>
          <p:nvPr/>
        </p:nvSpPr>
        <p:spPr bwMode="auto">
          <a:xfrm flipH="1">
            <a:off x="4932363" y="4797425"/>
            <a:ext cx="792162" cy="13684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10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23"/>
          <p:cNvSpPr txBox="1">
            <a:spLocks noChangeArrowheads="1"/>
          </p:cNvSpPr>
          <p:nvPr/>
        </p:nvSpPr>
        <p:spPr bwMode="auto">
          <a:xfrm>
            <a:off x="5332413" y="3716338"/>
            <a:ext cx="1009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Subject</a:t>
            </a:r>
          </a:p>
        </p:txBody>
      </p:sp>
      <p:sp>
        <p:nvSpPr>
          <p:cNvPr id="40977" name="Text Box 24"/>
          <p:cNvSpPr txBox="1">
            <a:spLocks noChangeArrowheads="1"/>
          </p:cNvSpPr>
          <p:nvPr/>
        </p:nvSpPr>
        <p:spPr bwMode="auto">
          <a:xfrm>
            <a:off x="4989513" y="2852738"/>
            <a:ext cx="1327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Flowmeter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918450" y="3284538"/>
            <a:ext cx="1098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Gas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Cylinder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943725" y="4652963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66"/>
                </a:solidFill>
                <a:latin typeface="Calibri" pitchFamily="34" charset="0"/>
              </a:rPr>
              <a:t>0.2% SF</a:t>
            </a:r>
            <a:r>
              <a:rPr lang="en-GB" baseline="-25000">
                <a:solidFill>
                  <a:srgbClr val="CC0066"/>
                </a:solidFill>
                <a:latin typeface="Calibri" pitchFamily="34" charset="0"/>
              </a:rPr>
              <a:t>6 </a:t>
            </a:r>
            <a:r>
              <a:rPr lang="en-GB">
                <a:solidFill>
                  <a:srgbClr val="CC0066"/>
                </a:solidFill>
                <a:latin typeface="Calibri" pitchFamily="34" charset="0"/>
              </a:rPr>
              <a:t>in air</a:t>
            </a:r>
          </a:p>
        </p:txBody>
      </p:sp>
      <p:sp>
        <p:nvSpPr>
          <p:cNvPr id="40980" name="Text Box 27"/>
          <p:cNvSpPr txBox="1">
            <a:spLocks noChangeArrowheads="1"/>
          </p:cNvSpPr>
          <p:nvPr/>
        </p:nvSpPr>
        <p:spPr bwMode="auto">
          <a:xfrm>
            <a:off x="1116013" y="2997200"/>
            <a:ext cx="1212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Gas signal</a:t>
            </a:r>
          </a:p>
        </p:txBody>
      </p:sp>
      <p:sp>
        <p:nvSpPr>
          <p:cNvPr id="40981" name="Text Box 28"/>
          <p:cNvSpPr txBox="1">
            <a:spLocks noChangeArrowheads="1"/>
          </p:cNvSpPr>
          <p:nvPr/>
        </p:nvSpPr>
        <p:spPr bwMode="auto">
          <a:xfrm>
            <a:off x="3132138" y="3284538"/>
            <a:ext cx="7715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Flow </a:t>
            </a:r>
          </a:p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signal</a:t>
            </a:r>
          </a:p>
        </p:txBody>
      </p:sp>
      <p:sp>
        <p:nvSpPr>
          <p:cNvPr id="40982" name="Text Box 29"/>
          <p:cNvSpPr txBox="1">
            <a:spLocks noChangeArrowheads="1"/>
          </p:cNvSpPr>
          <p:nvPr/>
        </p:nvSpPr>
        <p:spPr bwMode="auto">
          <a:xfrm>
            <a:off x="1468438" y="4652963"/>
            <a:ext cx="1149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Analyser</a:t>
            </a: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2185988" y="2205038"/>
            <a:ext cx="1924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Flowpast circuit</a:t>
            </a:r>
          </a:p>
        </p:txBody>
      </p:sp>
      <p:sp>
        <p:nvSpPr>
          <p:cNvPr id="58399" name="Freeform 31" descr="10%"/>
          <p:cNvSpPr>
            <a:spLocks/>
          </p:cNvSpPr>
          <p:nvPr/>
        </p:nvSpPr>
        <p:spPr bwMode="auto">
          <a:xfrm>
            <a:off x="3995738" y="4797425"/>
            <a:ext cx="803275" cy="13557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10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Freeform 32" descr="25%"/>
          <p:cNvSpPr>
            <a:spLocks/>
          </p:cNvSpPr>
          <p:nvPr/>
        </p:nvSpPr>
        <p:spPr bwMode="auto">
          <a:xfrm flipH="1">
            <a:off x="4932363" y="4797425"/>
            <a:ext cx="792162" cy="13684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25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Freeform 33" descr="25%"/>
          <p:cNvSpPr>
            <a:spLocks/>
          </p:cNvSpPr>
          <p:nvPr/>
        </p:nvSpPr>
        <p:spPr bwMode="auto">
          <a:xfrm>
            <a:off x="3995738" y="4797425"/>
            <a:ext cx="803275" cy="13557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25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Freeform 34" descr="60%"/>
          <p:cNvSpPr>
            <a:spLocks/>
          </p:cNvSpPr>
          <p:nvPr/>
        </p:nvSpPr>
        <p:spPr bwMode="auto">
          <a:xfrm flipH="1">
            <a:off x="4932363" y="4797425"/>
            <a:ext cx="792162" cy="13684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60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Freeform 35" descr="60%"/>
          <p:cNvSpPr>
            <a:spLocks/>
          </p:cNvSpPr>
          <p:nvPr/>
        </p:nvSpPr>
        <p:spPr bwMode="auto">
          <a:xfrm>
            <a:off x="3995738" y="4797425"/>
            <a:ext cx="803275" cy="1355725"/>
          </a:xfrm>
          <a:custGeom>
            <a:avLst/>
            <a:gdLst>
              <a:gd name="T0" fmla="*/ 295 w 506"/>
              <a:gd name="T1" fmla="*/ 189 h 854"/>
              <a:gd name="T2" fmla="*/ 23 w 506"/>
              <a:gd name="T3" fmla="*/ 733 h 854"/>
              <a:gd name="T4" fmla="*/ 431 w 506"/>
              <a:gd name="T5" fmla="*/ 824 h 854"/>
              <a:gd name="T6" fmla="*/ 476 w 506"/>
              <a:gd name="T7" fmla="*/ 733 h 854"/>
              <a:gd name="T8" fmla="*/ 476 w 506"/>
              <a:gd name="T9" fmla="*/ 98 h 854"/>
              <a:gd name="T10" fmla="*/ 295 w 506"/>
              <a:gd name="T11" fmla="*/ 189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"/>
              <a:gd name="T19" fmla="*/ 0 h 854"/>
              <a:gd name="T20" fmla="*/ 506 w 506"/>
              <a:gd name="T21" fmla="*/ 854 h 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" h="854">
                <a:moveTo>
                  <a:pt x="295" y="189"/>
                </a:moveTo>
                <a:cubicBezTo>
                  <a:pt x="220" y="295"/>
                  <a:pt x="0" y="627"/>
                  <a:pt x="23" y="733"/>
                </a:cubicBezTo>
                <a:cubicBezTo>
                  <a:pt x="46" y="839"/>
                  <a:pt x="356" y="824"/>
                  <a:pt x="431" y="824"/>
                </a:cubicBezTo>
                <a:cubicBezTo>
                  <a:pt x="506" y="824"/>
                  <a:pt x="469" y="854"/>
                  <a:pt x="476" y="733"/>
                </a:cubicBezTo>
                <a:cubicBezTo>
                  <a:pt x="483" y="612"/>
                  <a:pt x="506" y="196"/>
                  <a:pt x="476" y="98"/>
                </a:cubicBezTo>
                <a:cubicBezTo>
                  <a:pt x="446" y="0"/>
                  <a:pt x="370" y="83"/>
                  <a:pt x="295" y="189"/>
                </a:cubicBezTo>
                <a:close/>
              </a:path>
            </a:pathLst>
          </a:custGeom>
          <a:pattFill prst="pct60">
            <a:fgClr>
              <a:srgbClr val="CC0066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V="1">
            <a:off x="4894263" y="2205038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H="1">
            <a:off x="1692275" y="2733675"/>
            <a:ext cx="3603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Text Box 38"/>
          <p:cNvSpPr txBox="1">
            <a:spLocks noChangeArrowheads="1"/>
          </p:cNvSpPr>
          <p:nvPr/>
        </p:nvSpPr>
        <p:spPr bwMode="auto">
          <a:xfrm>
            <a:off x="4067175" y="6165850"/>
            <a:ext cx="161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Patient lungs</a:t>
            </a:r>
          </a:p>
        </p:txBody>
      </p:sp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60350"/>
            <a:ext cx="6553200" cy="1900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58409" name="AutoShape 41"/>
          <p:cNvCxnSpPr>
            <a:cxnSpLocks noChangeShapeType="1"/>
          </p:cNvCxnSpPr>
          <p:nvPr/>
        </p:nvCxnSpPr>
        <p:spPr bwMode="auto">
          <a:xfrm rot="10800000">
            <a:off x="1476375" y="1211263"/>
            <a:ext cx="215900" cy="2814637"/>
          </a:xfrm>
          <a:prstGeom prst="curvedConnector3">
            <a:avLst>
              <a:gd name="adj1" fmla="val 205884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062538" y="61912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Flow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5219700" y="1412875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339933"/>
                </a:solidFill>
                <a:latin typeface="Calibri" pitchFamily="34" charset="0"/>
              </a:rPr>
              <a:t>SF</a:t>
            </a:r>
            <a:r>
              <a:rPr lang="en-GB" baseline="-25000">
                <a:solidFill>
                  <a:srgbClr val="339933"/>
                </a:solidFill>
                <a:latin typeface="Calibri" pitchFamily="34" charset="0"/>
              </a:rPr>
              <a:t>6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979613" y="476250"/>
            <a:ext cx="5545137" cy="1409700"/>
            <a:chOff x="1338" y="775"/>
            <a:chExt cx="3964" cy="1631"/>
          </a:xfrm>
          <a:solidFill>
            <a:schemeClr val="bg1"/>
          </a:solidFill>
        </p:grpSpPr>
        <p:sp>
          <p:nvSpPr>
            <p:cNvPr id="58415" name="Rectangle 47"/>
            <p:cNvSpPr>
              <a:spLocks noChangeArrowheads="1"/>
            </p:cNvSpPr>
            <p:nvPr/>
          </p:nvSpPr>
          <p:spPr bwMode="auto">
            <a:xfrm>
              <a:off x="1338" y="775"/>
              <a:ext cx="3946" cy="1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16" name="Line 48"/>
            <p:cNvSpPr>
              <a:spLocks noChangeShapeType="1"/>
            </p:cNvSpPr>
            <p:nvPr/>
          </p:nvSpPr>
          <p:spPr bwMode="auto">
            <a:xfrm>
              <a:off x="1344" y="929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17" name="Line 49"/>
            <p:cNvSpPr>
              <a:spLocks noChangeShapeType="1"/>
            </p:cNvSpPr>
            <p:nvPr/>
          </p:nvSpPr>
          <p:spPr bwMode="auto">
            <a:xfrm>
              <a:off x="1350" y="1083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1346" y="1253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1356" y="1421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20" name="Line 52"/>
            <p:cNvSpPr>
              <a:spLocks noChangeShapeType="1"/>
            </p:cNvSpPr>
            <p:nvPr/>
          </p:nvSpPr>
          <p:spPr bwMode="auto">
            <a:xfrm>
              <a:off x="1342" y="1587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21" name="Line 53"/>
            <p:cNvSpPr>
              <a:spLocks noChangeShapeType="1"/>
            </p:cNvSpPr>
            <p:nvPr/>
          </p:nvSpPr>
          <p:spPr bwMode="auto">
            <a:xfrm>
              <a:off x="1350" y="1752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22" name="Line 54"/>
            <p:cNvSpPr>
              <a:spLocks noChangeShapeType="1"/>
            </p:cNvSpPr>
            <p:nvPr/>
          </p:nvSpPr>
          <p:spPr bwMode="auto">
            <a:xfrm>
              <a:off x="1344" y="1913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23" name="Line 55"/>
            <p:cNvSpPr>
              <a:spLocks noChangeShapeType="1"/>
            </p:cNvSpPr>
            <p:nvPr/>
          </p:nvSpPr>
          <p:spPr bwMode="auto">
            <a:xfrm>
              <a:off x="1350" y="2081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1344" y="2251"/>
              <a:ext cx="3946" cy="0"/>
            </a:xfrm>
            <a:prstGeom prst="line">
              <a:avLst/>
            </a:prstGeom>
            <a:grp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172450" y="836613"/>
            <a:ext cx="58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alibri" pitchFamily="34" charset="0"/>
              </a:rPr>
              <a:t>x3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5838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838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ac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839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6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5839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mph" presetSubtype="0" ac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5840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840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5840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584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accel="50000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5840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mph" presetSubtype="0" accel="5000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5840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6" presetClass="emph" presetSubtype="0" accel="50000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5839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6" presetClass="emph" presetSubtype="0" accel="5000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5839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 animBg="1"/>
      <p:bldP spid="58376" grpId="1" animBg="1"/>
      <p:bldP spid="58388" grpId="0" animBg="1"/>
      <p:bldP spid="58388" grpId="1" animBg="1"/>
      <p:bldP spid="58389" grpId="0" animBg="1"/>
      <p:bldP spid="58389" grpId="1" animBg="1"/>
      <p:bldP spid="58390" grpId="0" animBg="1"/>
      <p:bldP spid="58390" grpId="1" animBg="1"/>
      <p:bldP spid="58390" grpId="2" animBg="1"/>
      <p:bldP spid="58390" grpId="3" animBg="1"/>
      <p:bldP spid="58393" grpId="0"/>
      <p:bldP spid="58398" grpId="0"/>
      <p:bldP spid="58398" grpId="1"/>
      <p:bldP spid="58399" grpId="0" animBg="1"/>
      <p:bldP spid="58399" grpId="1" animBg="1"/>
      <p:bldP spid="58399" grpId="2" animBg="1"/>
      <p:bldP spid="58399" grpId="3" animBg="1"/>
      <p:bldP spid="58400" grpId="0" animBg="1"/>
      <p:bldP spid="58400" grpId="1" animBg="1"/>
      <p:bldP spid="58400" grpId="2" animBg="1"/>
      <p:bldP spid="58400" grpId="3" animBg="1"/>
      <p:bldP spid="58401" grpId="0" animBg="1"/>
      <p:bldP spid="58401" grpId="1" animBg="1"/>
      <p:bldP spid="58401" grpId="2" animBg="1"/>
      <p:bldP spid="58401" grpId="3" animBg="1"/>
      <p:bldP spid="58402" grpId="0" animBg="1"/>
      <p:bldP spid="58402" grpId="1" animBg="1"/>
      <p:bldP spid="58403" grpId="0" animBg="1"/>
      <p:bldP spid="58403" grpId="1" animBg="1"/>
      <p:bldP spid="58404" grpId="0" animBg="1"/>
      <p:bldP spid="58405" grpId="0" animBg="1"/>
      <p:bldP spid="58405" grpId="1" animBg="1"/>
      <p:bldP spid="58405" grpId="2" animBg="1"/>
      <p:bldP spid="58412" grpId="0"/>
      <p:bldP spid="58413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n-GB" smtClean="0"/>
              <a:t>Assessment of MBW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272463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438275" y="2700338"/>
            <a:ext cx="6934200" cy="2233612"/>
            <a:chOff x="1438846" y="3132584"/>
            <a:chExt cx="6934348" cy="2233587"/>
          </a:xfrm>
        </p:grpSpPr>
        <p:sp>
          <p:nvSpPr>
            <p:cNvPr id="7" name="Flowchart: Decision 6"/>
            <p:cNvSpPr/>
            <p:nvPr/>
          </p:nvSpPr>
          <p:spPr>
            <a:xfrm>
              <a:off x="1438846" y="3132584"/>
              <a:ext cx="71440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1867480" y="3905687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2224676" y="4267633"/>
              <a:ext cx="71439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2696173" y="4543855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3115282" y="4743878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3458189" y="4829602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3896348" y="4948664"/>
              <a:ext cx="71440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356733" y="5013750"/>
              <a:ext cx="71440" cy="142873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4859982" y="5085187"/>
              <a:ext cx="71439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lowchart: Decision 15"/>
            <p:cNvSpPr/>
            <p:nvPr/>
          </p:nvSpPr>
          <p:spPr>
            <a:xfrm>
              <a:off x="5250515" y="5121699"/>
              <a:ext cx="71439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Flowchart: Decision 16"/>
            <p:cNvSpPr/>
            <p:nvPr/>
          </p:nvSpPr>
          <p:spPr>
            <a:xfrm>
              <a:off x="5671211" y="5145511"/>
              <a:ext cx="71440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6052219" y="5169323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lowchart: Decision 20"/>
            <p:cNvSpPr/>
            <p:nvPr/>
          </p:nvSpPr>
          <p:spPr>
            <a:xfrm>
              <a:off x="8301755" y="5221711"/>
              <a:ext cx="71439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Flowchart: Decision 21"/>
            <p:cNvSpPr/>
            <p:nvPr/>
          </p:nvSpPr>
          <p:spPr>
            <a:xfrm>
              <a:off x="7839783" y="5212186"/>
              <a:ext cx="71440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7373048" y="5207423"/>
              <a:ext cx="71440" cy="144461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7001565" y="5193136"/>
              <a:ext cx="71440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Flowchart: Decision 24"/>
            <p:cNvSpPr/>
            <p:nvPr/>
          </p:nvSpPr>
          <p:spPr>
            <a:xfrm>
              <a:off x="6518954" y="5189961"/>
              <a:ext cx="73027" cy="144460"/>
            </a:xfrm>
            <a:prstGeom prst="flowChartDecision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508125" y="2797175"/>
            <a:ext cx="6867525" cy="2076450"/>
          </a:xfrm>
          <a:custGeom>
            <a:avLst/>
            <a:gdLst>
              <a:gd name="connsiteX0" fmla="*/ 0 w 6867525"/>
              <a:gd name="connsiteY0" fmla="*/ 0 h 2076450"/>
              <a:gd name="connsiteX1" fmla="*/ 428625 w 6867525"/>
              <a:gd name="connsiteY1" fmla="*/ 762000 h 2076450"/>
              <a:gd name="connsiteX2" fmla="*/ 781050 w 6867525"/>
              <a:gd name="connsiteY2" fmla="*/ 1114425 h 2076450"/>
              <a:gd name="connsiteX3" fmla="*/ 1247775 w 6867525"/>
              <a:gd name="connsiteY3" fmla="*/ 1400175 h 2076450"/>
              <a:gd name="connsiteX4" fmla="*/ 1676400 w 6867525"/>
              <a:gd name="connsiteY4" fmla="*/ 1609725 h 2076450"/>
              <a:gd name="connsiteX5" fmla="*/ 2009775 w 6867525"/>
              <a:gd name="connsiteY5" fmla="*/ 1704975 h 2076450"/>
              <a:gd name="connsiteX6" fmla="*/ 2457450 w 6867525"/>
              <a:gd name="connsiteY6" fmla="*/ 1809750 h 2076450"/>
              <a:gd name="connsiteX7" fmla="*/ 2905125 w 6867525"/>
              <a:gd name="connsiteY7" fmla="*/ 1885950 h 2076450"/>
              <a:gd name="connsiteX8" fmla="*/ 3429000 w 6867525"/>
              <a:gd name="connsiteY8" fmla="*/ 1943100 h 2076450"/>
              <a:gd name="connsiteX9" fmla="*/ 3800475 w 6867525"/>
              <a:gd name="connsiteY9" fmla="*/ 1971675 h 2076450"/>
              <a:gd name="connsiteX10" fmla="*/ 4229100 w 6867525"/>
              <a:gd name="connsiteY10" fmla="*/ 1990725 h 2076450"/>
              <a:gd name="connsiteX11" fmla="*/ 4610100 w 6867525"/>
              <a:gd name="connsiteY11" fmla="*/ 2009775 h 2076450"/>
              <a:gd name="connsiteX12" fmla="*/ 5067300 w 6867525"/>
              <a:gd name="connsiteY12" fmla="*/ 2038350 h 2076450"/>
              <a:gd name="connsiteX13" fmla="*/ 5562600 w 6867525"/>
              <a:gd name="connsiteY13" fmla="*/ 2047875 h 2076450"/>
              <a:gd name="connsiteX14" fmla="*/ 5934075 w 6867525"/>
              <a:gd name="connsiteY14" fmla="*/ 2066925 h 2076450"/>
              <a:gd name="connsiteX15" fmla="*/ 6400800 w 6867525"/>
              <a:gd name="connsiteY15" fmla="*/ 2066925 h 2076450"/>
              <a:gd name="connsiteX16" fmla="*/ 6867525 w 6867525"/>
              <a:gd name="connsiteY16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7525" h="2076450">
                <a:moveTo>
                  <a:pt x="0" y="0"/>
                </a:moveTo>
                <a:cubicBezTo>
                  <a:pt x="149225" y="288131"/>
                  <a:pt x="298450" y="576263"/>
                  <a:pt x="428625" y="762000"/>
                </a:cubicBezTo>
                <a:cubicBezTo>
                  <a:pt x="558800" y="947737"/>
                  <a:pt x="644525" y="1008063"/>
                  <a:pt x="781050" y="1114425"/>
                </a:cubicBezTo>
                <a:cubicBezTo>
                  <a:pt x="917575" y="1220787"/>
                  <a:pt x="1098550" y="1317625"/>
                  <a:pt x="1247775" y="1400175"/>
                </a:cubicBezTo>
                <a:cubicBezTo>
                  <a:pt x="1397000" y="1482725"/>
                  <a:pt x="1549400" y="1558925"/>
                  <a:pt x="1676400" y="1609725"/>
                </a:cubicBezTo>
                <a:cubicBezTo>
                  <a:pt x="1803400" y="1660525"/>
                  <a:pt x="1879600" y="1671638"/>
                  <a:pt x="2009775" y="1704975"/>
                </a:cubicBezTo>
                <a:cubicBezTo>
                  <a:pt x="2139950" y="1738312"/>
                  <a:pt x="2308225" y="1779588"/>
                  <a:pt x="2457450" y="1809750"/>
                </a:cubicBezTo>
                <a:cubicBezTo>
                  <a:pt x="2606675" y="1839913"/>
                  <a:pt x="2743200" y="1863725"/>
                  <a:pt x="2905125" y="1885950"/>
                </a:cubicBezTo>
                <a:cubicBezTo>
                  <a:pt x="3067050" y="1908175"/>
                  <a:pt x="3279775" y="1928813"/>
                  <a:pt x="3429000" y="1943100"/>
                </a:cubicBezTo>
                <a:cubicBezTo>
                  <a:pt x="3578225" y="1957388"/>
                  <a:pt x="3667125" y="1963738"/>
                  <a:pt x="3800475" y="1971675"/>
                </a:cubicBezTo>
                <a:cubicBezTo>
                  <a:pt x="3933825" y="1979613"/>
                  <a:pt x="4229100" y="1990725"/>
                  <a:pt x="4229100" y="1990725"/>
                </a:cubicBezTo>
                <a:lnTo>
                  <a:pt x="4610100" y="2009775"/>
                </a:lnTo>
                <a:cubicBezTo>
                  <a:pt x="4749800" y="2017712"/>
                  <a:pt x="4908550" y="2032000"/>
                  <a:pt x="5067300" y="2038350"/>
                </a:cubicBezTo>
                <a:cubicBezTo>
                  <a:pt x="5226050" y="2044700"/>
                  <a:pt x="5418138" y="2043113"/>
                  <a:pt x="5562600" y="2047875"/>
                </a:cubicBezTo>
                <a:cubicBezTo>
                  <a:pt x="5707062" y="2052637"/>
                  <a:pt x="5794375" y="2063750"/>
                  <a:pt x="5934075" y="2066925"/>
                </a:cubicBezTo>
                <a:cubicBezTo>
                  <a:pt x="6073775" y="2070100"/>
                  <a:pt x="6245225" y="2065338"/>
                  <a:pt x="6400800" y="2066925"/>
                </a:cubicBezTo>
                <a:cubicBezTo>
                  <a:pt x="6556375" y="2068513"/>
                  <a:pt x="6711950" y="2072481"/>
                  <a:pt x="6867525" y="2076450"/>
                </a:cubicBezTo>
              </a:path>
            </a:pathLst>
          </a:cu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76375" y="3232150"/>
            <a:ext cx="650875" cy="70167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124075" y="3860800"/>
            <a:ext cx="6211888" cy="1036638"/>
            <a:chOff x="2123728" y="4276725"/>
            <a:chExt cx="6211738" cy="103629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2123728" y="4276725"/>
              <a:ext cx="142872" cy="16028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555518" y="4590944"/>
              <a:ext cx="187320" cy="13489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985720" y="4775033"/>
              <a:ext cx="195257" cy="12537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347661" y="4868664"/>
              <a:ext cx="187320" cy="13489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55639" y="4955947"/>
              <a:ext cx="187320" cy="13489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211241" y="5068622"/>
              <a:ext cx="144459" cy="6189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701766" y="5124165"/>
              <a:ext cx="193670" cy="6665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147843" y="5200340"/>
              <a:ext cx="138109" cy="1904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579633" y="5213036"/>
              <a:ext cx="163508" cy="111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876588" y="5284450"/>
              <a:ext cx="163509" cy="1269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236943" y="5301906"/>
              <a:ext cx="161921" cy="111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732231" y="5284450"/>
              <a:ext cx="163508" cy="111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171957" y="5301906"/>
              <a:ext cx="163509" cy="111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5939986" y="5213036"/>
              <a:ext cx="179384" cy="476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381300" y="5244775"/>
              <a:ext cx="163509" cy="111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>
            <a:stCxn id="7" idx="3"/>
          </p:cNvCxnSpPr>
          <p:nvPr/>
        </p:nvCxnSpPr>
        <p:spPr>
          <a:xfrm>
            <a:off x="1511300" y="2771775"/>
            <a:ext cx="6805613" cy="9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476375" y="5589588"/>
            <a:ext cx="6637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1. Volume of tracer gas    		Volume in lungs at start (FRC)</a:t>
            </a:r>
          </a:p>
          <a:p>
            <a:r>
              <a:rPr lang="en-GB">
                <a:latin typeface="Calibri" pitchFamily="34" charset="0"/>
              </a:rPr>
              <a:t>2. Total volume expired to end of washout = CEV</a:t>
            </a:r>
          </a:p>
          <a:p>
            <a:r>
              <a:rPr lang="en-GB" sz="2400" b="1">
                <a:latin typeface="Calibri" pitchFamily="34" charset="0"/>
              </a:rPr>
              <a:t>LCI = CEV/FRC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851275" y="5805488"/>
            <a:ext cx="122555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1331913" y="2636838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8172450" y="4724400"/>
            <a:ext cx="2873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96" name="TextBox 106"/>
          <p:cNvSpPr txBox="1">
            <a:spLocks noChangeArrowheads="1"/>
          </p:cNvSpPr>
          <p:nvPr/>
        </p:nvSpPr>
        <p:spPr bwMode="auto">
          <a:xfrm>
            <a:off x="250825" y="3500438"/>
            <a:ext cx="792163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SF</a:t>
            </a:r>
            <a:r>
              <a:rPr lang="en-GB" sz="2000" b="1" baseline="-25000">
                <a:latin typeface="Calibri" pitchFamily="34" charset="0"/>
              </a:rPr>
              <a:t>6</a:t>
            </a:r>
            <a:r>
              <a:rPr lang="en-GB" sz="2000" b="1">
                <a:latin typeface="Calibri" pitchFamily="34" charset="0"/>
              </a:rPr>
              <a:t>%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41997" name="TextBox 107"/>
          <p:cNvSpPr txBox="1">
            <a:spLocks noChangeArrowheads="1"/>
          </p:cNvSpPr>
          <p:nvPr/>
        </p:nvSpPr>
        <p:spPr bwMode="auto">
          <a:xfrm>
            <a:off x="250825" y="1557338"/>
            <a:ext cx="792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Flow</a:t>
            </a:r>
          </a:p>
          <a:p>
            <a:r>
              <a:rPr lang="en-GB" sz="2000" b="1">
                <a:latin typeface="Calibri" pitchFamily="34" charset="0"/>
              </a:rPr>
              <a:t>(L/s)</a:t>
            </a:r>
          </a:p>
          <a:p>
            <a:endParaRPr lang="en-GB">
              <a:latin typeface="Calibri" pitchFamily="34" charset="0"/>
            </a:endParaRP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7956550" y="2770188"/>
            <a:ext cx="757238" cy="2016125"/>
            <a:chOff x="7956376" y="2770257"/>
            <a:chExt cx="756938" cy="2016224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8364202" y="2770257"/>
              <a:ext cx="0" cy="20162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0" name="TextBox 47"/>
            <p:cNvSpPr txBox="1">
              <a:spLocks noChangeArrowheads="1"/>
            </p:cNvSpPr>
            <p:nvPr/>
          </p:nvSpPr>
          <p:spPr bwMode="auto">
            <a:xfrm>
              <a:off x="7956376" y="3645024"/>
              <a:ext cx="75693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1/40</a:t>
              </a:r>
              <a:r>
                <a:rPr lang="en-GB" baseline="30000">
                  <a:latin typeface="Calibri" pitchFamily="34" charset="0"/>
                </a:rPr>
                <a:t>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Clearance Index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8229600" cy="22320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3600" smtClean="0"/>
              <a:t>Cumulative expired volume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smtClean="0"/>
              <a:t>(required to wash out the tracer to 1/40 of starting concentration)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3600" smtClean="0"/>
              <a:t>Functional Residual Capacity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smtClean="0"/>
              <a:t>(= volume of air in lungs at start of washout)</a:t>
            </a: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1979613" y="3573463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39750" y="3213100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alibri" pitchFamily="34" charset="0"/>
              </a:rPr>
              <a:t>=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95288" y="5157788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latin typeface="Calibri" pitchFamily="34" charset="0"/>
              </a:rPr>
              <a:t>= Number of lung volume turnovers required to wash out the SF</a:t>
            </a:r>
            <a:r>
              <a:rPr lang="en-GB" sz="3200" baseline="-25000"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 strictly a modern technique...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GB" smtClean="0"/>
              <a:t>First described in the 1950’s using Nitrogen as the tracer gas and O</a:t>
            </a:r>
            <a:r>
              <a:rPr lang="en-GB" baseline="-25000" smtClean="0"/>
              <a:t>2</a:t>
            </a:r>
            <a:r>
              <a:rPr lang="en-GB" smtClean="0"/>
              <a:t> to washout</a:t>
            </a:r>
          </a:p>
        </p:txBody>
      </p:sp>
      <p:sp>
        <p:nvSpPr>
          <p:cNvPr id="44035" name="AutoShape 2" descr="data:image/jpeg;base64,/9j/4AAQSkZJRgABAQAAAQABAAD/2wCEAAkGBhQSEBQTEhQQFRUUFBUVEhUSFhIVFxYUFRQVFhUWFRQXHiYfFxkkGRUVHy8gIycpLCwsFR4xNTAqNSYrLCkBCQoKDgwOGA8PFywgHBwpLCwpKSksKSwpLCksLCwpKSopKSksKSwpLCksLCkpKSksKSksLCkpKSksLCkpLCkxKf/AABEIAOAA4QMBIgACEQEDEQH/xAAcAAEAAQUBAQAAAAAAAAAAAAAABQIDBAYHAQj/xABGEAABAwIBBwoDBgQEBQUAAAABAAIDBBExBQYSIUFRYQcTIjJxcoGhscFCkbIUI0NiotEzUoKSU3PC8CQ0g7PhFURjZPH/xAAYAQEBAQEBAAAAAAAAAAAAAAAAAQIDBP/EACARAQEAAgEFAQEBAAAAAAAAAAABAhESAxMhMUFhUTL/2gAMAwEAAhEDEQA/AO4oiICIiAiIgIiICIiAiIgIiICIiAiIgIiICIiAiIgIiICIiAiIgIiICIiAiIgIiICIiAiIgIiICIiAi8LlbdVsGL2DtcAguovGvBwIPYvUBERAREQEREBERAREQEREBFg5amcyB7mmxFrEd4A+S1X/ANUkPWkk8HH2XLPqTG6WTbeFQ+ZoxLR2kBacwafxk9rj7q5/6eNyx3r8i6bO/KUQxkjH9TVYfl6AfiDwDj6Ba66laMS0dpAVsyRD44/mCp3cv4ajYHZzQjAvPY0+6tuzqj2MlPg0e6gvtUX8xPY1x9ArUuWYWdY272iz6iE551PCdOdO6J3i4D2VBzkkOEbB2klavNntSMxlgHbND7ErAm5T6Nv4sR7Oef5tZbzU31Kbjc3ZcnOAjHY0n1KtuyhUH8S3Y1o9loUvK7TDq6bu7C7/AFOCxX8rl+pBVO/ojb53cnHO/aco6GXznGV/gbell4aWQ9aSQ9rnH3XMpuVSo+GneO/KG+QYFgTcpVYfhpm96SR3kHhO1lfac460cljbfxv7rz7HG3FzB4tXGJc+as/jU7e7Fpebw71WLJnXUnGrlHcjjb6AK9lObubJYm4SN8D+yyW5YDfjktxD7eYsvnafOCV3Xqax3bM5o+QcVgyVkZx03d+RzvZbnT19Tk+lJc+YY+vLGO+6Jv1OCw5eVijbjLB4SB30By+dmSt+GJv9sh91WapwF+baAPyM91uTX1OVd2qeW2jbg4Ot/K2Y+rAt4yHlZtVTRVDA5rZWB7Q61wDhey+T5q5xY7XqLSDYNGojgF9QZhMtkujH/wBeL6ArPayp5ERaaEREBERAREQYOW23p5O6T8tfstKat6ym28Mg/I70K0NpXl6/uNRcaFiZwVT20srgdbI3PbfWLt14bVltWFl5t6Wf/Jk+grlh7XL05O3PSpff74M7sUPu3UrcmcE7saqrPY7QH6SoGl2qQoMmc88C9sbngvZ6cLSer0uu+of35nHyWPaP+RviXFblTZnRgawT2kqQhzaiHwN+QTk43q4tAbM3Yxn9t/qurrJHnqsP9LGj0C6PHkpgwA8Ar7aJm5Tkzes5u1lQcGy+YXjsmVLsWu/qP7ldMFM3cvHRN3Kcme/+OSVkcsZs5oF9uoryKYka1tGe8I0QRscPcLU4cFp6MbymyLpF1ydRsLEhXXU4tewPaSVapPi7yyZOoewrTS1GxujfRbrG5UUB1O73sq4uoO77K3Q4HvewQX6g9EnXe28ql7vu/wCn2XlU/okXxFl5KegexBRJ1D3V9Z5px6NBSjdTxfQ1fJcp6B7F9d5DbalgG6GMfoapPbWLOREWmhERAREQEREFqrbeN43td6Fc+auiuFxZc5C83X+NReasbK4vBKN8bx+krIYrOUv4TuIt8wQuOH+ot9Pn+mxK2LNd9nn/AHuWtwYlTmQX2cV7K82fpvraheioUS2pVYqFz08WkqKheipUV9oVX2hDSU+0ql1Qo37QqXVCGkRni+8Z7R6hafEdS2XOaa7D4LWY8FuPX0vT2kPW7yVb9SUvxd5VzxjRJ4LToRno+B91RRHonvH2Vd+h4eyoo+r4lBRVe4V2QWZbs9l7VdXxHqvKjq/73oKX9W2+w8wvsDJzbQxjdGwfpC+QQNbR+Zn1BfYdO2zGjc0DySe2ouIiLTQiIgIiICIiAudyiz3Dc5w+RIXRFpuXskmJ5eNbHkm+4k3IPsuHWm5tYjmKxlU/df1N83AK+1YmWz9w7gWH9bV5p7acEiFnOCk8lvs5YErbTSDc5w+TisikfY+P7r2vNn6bK2dXBOoxkyuCVZeRIc8nPrA55OeQZ/Pql9QsIzK3JOgwsvTXbbiodmCyMqz3IHFY8WC1Hp6fopTqPaVdkcCLXGCu0cMk8mgwRXA2tbgLDcdanc28zJ6vntGeKIwvLCHB1y4Ano6A4bVpvc3pAQUznizRfVjgPmVSymcwWI2na0DzKpbRyv8A8Z39xV5ubku2Mji4hv1WRVt5BGsx+Lh/puvdOItILyXfCGgkX4k2V05CI6z4G9r2+11YmoNEXa5j7Y6F9XzAQe0zbyxjfJGPm8L7EC+QckMvVU43zwj9YX1+pGoIiLTQiIgIiICIiAqJoQ9pa4AgixBVaINKynkswvti09V3seKh8tj/AIeTsHk4Lbs+JC2jc5uLXxn9QB9VpdXWiWlkIxDDcbj+y8WePHLUbnpxCt/5mYf/ACSfW5VRNNjYE21m24YlMpN/4ub/ADH/AFFZ+RK4Rc464DiyzL7ybHyuvXPLhZ4WY6nUrgqgsZ2he5c3jZpPsF6JYx/MfBo9ynH9ce0yDWDevPtm6/msc17Rg0+Lh7BUOypuaz9R904z+naZRqXbj5Kw+Rx1C3mfRexzTO6kbz3Ib+eishmS6146kwH5iIx43IsmsY1OnGA2geb3Y8322It89StPh0Dom2rcQfRSzc1J3dYwt70gf/29JZEWZp+KZvYyN7j+otCzc8Z9dZjUeZmMe18Lyw6ADrBxJcQNLEWtfirtLl58JeY5p284bvEZ5sOO9wBscSpaLMuLa+od2c3H5dL1WfBmhAPwS7vySHyborN62K9v7pqcuXXHa/xefQALGdXlx6rSexzj5krpNJm7G3qwQD/ptd5vuVNUeTnDDojc0Bo+TQAp39rwrk9JkyrkP3UE7u5EfZqmqXk3ypN/7eYA/wCI4NHiCfZfQmaQtTBp2Odjx1+6m11l3NpxcCzf5FK9tRDLJzDWxyxyOBfdxDXgkDRBF7Dau+oiul0IiKqIiICIiAiIgKIy3nRBSkCUuuRcBrXO1axjgMDtUutD5QaUOmZfbHb5OJ91z6mVxx3FjFzmz/gqIHwsZLd2jZzg0AWcDgCTsWoMlNiBquC09h2LHnpi11j4Kph2fL9l4bncruummuZRzKqH1Ej2c0GucSC57MHa8L3RmYMnxzxjuNkd6tA81t0Ein8mUAezS4rvOrb6Y4RzyLMGP4pJ3cGtYzzLj6LLizHpx+E93flJ8mtaujtySFcbkwbleWd+nGNDizYjb1YKcdrNP/ulyzI8lPGptm9xrWfSAtzGTxuVQohuWbLfq6jTzkVztbi5x3uJPqrjM3eC24UwVQgCzwXbV483+CyI8ghbEIV6IleENoVmRhuWQzJYGxSgjVQjV4xGCygG5ZEdMNyyBGrjY1dCQyLKGgg6rkWUwtfhwPgsqmygW6jrHmOxdcc9eKzYlkVEcocLjWFWuyCIiAiIgIiICIiAtNz9HThP5X+Rb+63Ja7npkx0kTXt1mK5I3tNrkdlgfmufUm8as9uf1VMHjiMFFSUxGxTjSjoAV4bNum0JGfmtxzUdeNw3O9QoWTJBOAUxmvCYy8P6IsLX29iuEspU9oJoIalu8nsBXhqdzXeNgvQy90F4WLGqMrtZ1nQs7zh+6iarPqlZ1qmLsjGl6BNJtPiJDHv1dtlpFVypUo6pqJOwaI/Uoiq5WB+HTjtkefQBXhTlHTC5o2j19F5zzdlz2BcgqOVCqd1BCzusufmSomqz0rH9aokA3NIb9IWu3U5R3R9SBiLd4gKPqc56ePrT07eGkHH5BcHmrpH9d73d5zj6qlhV7acnZqnlIpGYSPf/lsPqbKMqOVeP4IZXcXua0eV1zaGilcCWxyEN6xDXEN29I2sNW9ZU+R5o3NZIwsLxdodbpDhbE8FrjE5Vt03KnOepHEzt0nH2UbU5+1j/wAYtG5gAWtzDm5BHLpRuIvZzXXta41Y617p4nQkOgfvRhZpuAQcdx1hNRN1KDOeqDg4VE92uDh03WuMDo3sV3bMnOxtfTB+oSNs2Zm528flOI8RsXzs9trYWIBFi12IviNSl8086H0NS2Zly3qys/nZfWO0Yg71SV9JosfJ9eyeJksTg5j2hzSNx9DwWQtNCIiAiIgIiICIiDnudGROYk0mj7t51fldiW+4/wDCiWFdPyhQtmjdG/Bw8QdhHEFc4rKF0Mjo34tOOwjYRwK8nUw43c9NysXK2cQpYOcMZkIIBAdawdcAnhew8QtWqOVeX8OGFvbdx9lsFVTtldJE/qyRWPztccRj4LlNXTOjkfG/rMcWu7RtHAjX4rfS1YzluNiqeUetf+KGD8jQPW6ianOCok688x/qI8hYKOc5TDKGA0wka57pRZz26i3R0rG1tY1ehXbxGN1EucTrNyeJugaf/wAWcI26WDA2QXaS4u0bXNrtwJFsQs3NDKRgrWNLgGvIY/WLFpI1X91doj6bJEz9HRjkOn1OiQHar6idR1C6zYs1KhzXEtDQx2i8OcNJuFyWC5sAb6hhhddXkyFEyOQG/NaIfGbk80ekSWC50QDZ3idizGxATNIaA/m7ONgGvGk3WNwa7WODkHLoeT95eGulZ0m3icxr3se7WS0O1WIAvxF9yz6XMBgaHv55wb0Z23Y0sdZp0gRpaTBe99oNxgQt/jYObaNCwEmkWbY+k4jRt8IcLcQ5evfcOsReUjm3bHgNBDXjDAPbxCDV6fk+jYSzQjL2dONzy5zZWkkaLwSALagSN4I3KRpc1YLtIaQx7dPRADHRSaiHC2sC9xa+Nt9lLyyi7zrIuI3s246y3f0Xg24b1S6W1ze5iZ0X44t1h/8Aa0346lNC1BSC8b3HSeToOJ6szBpWJGGlbpAbNY4KttExrbNAHNzAssOlEbjAbR0jh8L+CvNPSDbAAtL9EnVpF3WY7Zrcf7gscVB0YXA3N7a+iS0ggh2zYPFoVRAcoeabq2ESQgGWG5j0QPvWHWWg/wAwINhxO9cvp6rTaHkNL2dYSOd07nDRO7gV17OTOGKjAu9gcXF5idcF7XO1lmjrBBud2ohcgyhMPtLpadpa1xJ0deonrAaeIufNRWTDI0dC4LXa2aDDfSIF2EmzvXaqnNssCeqlf1uGJ3YYdiuwF1ukb7rXw8UR0vkoz2+zy/ZZnWhld0CcI5Dq8Guw4Gx3rtq+Tg5dx5Ks+PtUX2aZ338TeiTjJGNQPFw1A+B3qxqV0BERVoREQEREBERAULnNkTn49Jo+8Zrb+YbW/tx7VNIpZuao5A3/AJj/AKZ+oLUuUPJNnMqGjU6zJO8B0D4i4/pC67nPmsNJ1THe4HTYALWvdzhxwNu1ajlKgE8D4nYPbYHc7FrvAgHwXlm+nl5bvmOPBqy8iTRQzF0zQ9hHVOkLu2a2n/etWZaYscWuFnNJa4biDYj5qw+Elem+XFMxytZMdCzQ12nFg4jX1Q7hrGu+orzK+UDUkTEWcLAkNGLcOFxq2K9lbOISxQtEbtOK1n2jZ8NnC41nZ8lDCZ9zbRFzc4nYBw3JB2HMzOMT0jBJ1mu5t4A1DUANIHYfdS1VGQ19ukHOGoO6UYIaCW+I0lxjJ2WpoNPmZHM07B1tEnVhbSBt2hS+QM+56bnC5vPufYh0sjgWnjqNxhha2tB1ZjdOY216LLFzLAtLnXIIPY0g9qRZOcGx30Glt9MX1EkG9gMOlr8SuVzcpdWXuextNGXAA6LHPPRLiDdxsT0tyj6rPStk61TIOEYZH9Iv5qjspoWhp0natPTBA6tnBwAcdl7+BWDW5eo4i4yzxXcAHB0jSSACLaDdeBOxcQqKt8muR8j/APMe9/1FWmi2AA7NSDrlVynUTP4bZJCMNCMj9UmiteyryqyPI5qnYLX/AIz9K4I2sYN9jjsWimRWzPuBKCZyvnLPVOaZjH0QQ0Mbo2BsTrJJOCwXPXlNkupk/hwSnjout8zYKTgzGrX9YMjH53j0bdZuUi6qK01SagDaFs8PJr/i1A7GNPq4+yncn8l8JwiqJeJ0gP0gDzWO5F41zg1rRvUjm/lSZlTFJTtk02vaWloJ22INhgQSDwK67k7kz0baNNBHxfok/wCorY6HMhzS0vkaACDosadhva5t6JyyvqLx/W3BERdgREQEREBERAREQCFo2cWR+Yk0mj7t51flO1vZu/8AC3lWK2jbKxzHjUR8jsI4hYzx5RZdPnjP3JWjM2Zo6Mup/CRox8W/SVqxXXc8siWgnikxawvYeLAXNcPlbxIXMKXI8sn8OKZ/dabeQ91nC+PPxnKeUcUW00vJ9WP/AAmsG+VzfS5Pkpil5K5D/EnY3eI2uPmbBa5T+pxrn3NncfHV6r3xHqur0fJbTDrGeU8CAPk0X81P0PJ7C3qUrO2QXP6ypznyLxcLjpy82a17j+VpPpdSdLmfVydWCQDe/oj9Vl36mzXcB+GwbmD2AAWbHmyz4nvPZYfum8vkXjHCqbkwqXdd8LPEuP6R7qUpuSyP8SaR53MaG+tyu1xZDhHwA94k+R1LMjga3qtaOwAeiccr9Xw5NQ8mEIwpnu4yF3vYLYaLMEt6sdPF2Bt/0j3W9onbn2m2sRZkj45XHg0AeZusyDM+nbi1z++53oLBTaKzDGfDdYtPkuKPqRxt4hrb/PFZSItoIiICIiAiIgIiICIiAiIgIiII7LGSRMGkWD2m7Sdo2tPBY0eQTtcBwAJ/ZTSLFwlu12jWZCZtLj429Fkx5NjbgxviL+qyUVmMnw28DbL1EWk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36" name="AutoShape 4" descr="data:image/jpeg;base64,/9j/4AAQSkZJRgABAQAAAQABAAD/2wCEAAkGBhQSEBQTEhQQFRUUFBUVEhUSFhIVFxYUFRQVFhUWFRQXHiYfFxkkGRUVHy8gIycpLCwsFR4xNTAqNSYrLCkBCQoKDgwOGA8PFywgHBwpLCwpKSksKSwpLCksLCwpKSopKSksKSwpLCksLCkpKSksKSksLCkpKSksLCkpLCkxKf/AABEIAOAA4QMBIgACEQEDEQH/xAAcAAEAAQUBAQAAAAAAAAAAAAAABQIDBAYHAQj/xABGEAABAwIBBwoDBgQEBQUAAAABAAIDBBExBQYSIUFRYQcTIjJxcoGhscFCkbIUI0NiotEzUoKSU3PC8CQ0g7PhFURjZPH/xAAYAQEBAQEBAAAAAAAAAAAAAAAAAQIDBP/EACARAQEAAgEFAQEBAAAAAAAAAAABAhESAxMhMUFhUTL/2gAMAwEAAhEDEQA/AO4oiICIiAiIgIiICIiAiIgIiICIiAiIgIiICIiAiIgIiICIiAiIgIiICIiAiIgIiICIiAiIgIiICIiAi8LlbdVsGL2DtcAguovGvBwIPYvUBERAREQEREBERAREQEREBFg5amcyB7mmxFrEd4A+S1X/ANUkPWkk8HH2XLPqTG6WTbeFQ+ZoxLR2kBacwafxk9rj7q5/6eNyx3r8i6bO/KUQxkjH9TVYfl6AfiDwDj6Ba66laMS0dpAVsyRD44/mCp3cv4ajYHZzQjAvPY0+6tuzqj2MlPg0e6gvtUX8xPY1x9ArUuWYWdY272iz6iE551PCdOdO6J3i4D2VBzkkOEbB2klavNntSMxlgHbND7ErAm5T6Nv4sR7Oef5tZbzU31Kbjc3ZcnOAjHY0n1KtuyhUH8S3Y1o9loUvK7TDq6bu7C7/AFOCxX8rl+pBVO/ojb53cnHO/aco6GXznGV/gbell4aWQ9aSQ9rnH3XMpuVSo+GneO/KG+QYFgTcpVYfhpm96SR3kHhO1lfac460cljbfxv7rz7HG3FzB4tXGJc+as/jU7e7Fpebw71WLJnXUnGrlHcjjb6AK9lObubJYm4SN8D+yyW5YDfjktxD7eYsvnafOCV3Xqax3bM5o+QcVgyVkZx03d+RzvZbnT19Tk+lJc+YY+vLGO+6Jv1OCw5eVijbjLB4SB30By+dmSt+GJv9sh91WapwF+baAPyM91uTX1OVd2qeW2jbg4Ot/K2Y+rAt4yHlZtVTRVDA5rZWB7Q61wDhey+T5q5xY7XqLSDYNGojgF9QZhMtkujH/wBeL6ArPayp5ERaaEREBERAREQYOW23p5O6T8tfstKat6ym28Mg/I70K0NpXl6/uNRcaFiZwVT20srgdbI3PbfWLt14bVltWFl5t6Wf/Jk+grlh7XL05O3PSpff74M7sUPu3UrcmcE7saqrPY7QH6SoGl2qQoMmc88C9sbngvZ6cLSer0uu+of35nHyWPaP+RviXFblTZnRgawT2kqQhzaiHwN+QTk43q4tAbM3Yxn9t/qurrJHnqsP9LGj0C6PHkpgwA8Ar7aJm5Tkzes5u1lQcGy+YXjsmVLsWu/qP7ldMFM3cvHRN3Kcme/+OSVkcsZs5oF9uoryKYka1tGe8I0QRscPcLU4cFp6MbymyLpF1ydRsLEhXXU4tewPaSVapPi7yyZOoewrTS1GxujfRbrG5UUB1O73sq4uoO77K3Q4HvewQX6g9EnXe28ql7vu/wCn2XlU/okXxFl5KegexBRJ1D3V9Z5px6NBSjdTxfQ1fJcp6B7F9d5DbalgG6GMfoapPbWLOREWmhERAREQEREFqrbeN43td6Fc+auiuFxZc5C83X+NReasbK4vBKN8bx+krIYrOUv4TuIt8wQuOH+ot9Pn+mxK2LNd9nn/AHuWtwYlTmQX2cV7K82fpvraheioUS2pVYqFz08WkqKheipUV9oVX2hDSU+0ql1Qo37QqXVCGkRni+8Z7R6hafEdS2XOaa7D4LWY8FuPX0vT2kPW7yVb9SUvxd5VzxjRJ4LToRno+B91RRHonvH2Vd+h4eyoo+r4lBRVe4V2QWZbs9l7VdXxHqvKjq/73oKX9W2+w8wvsDJzbQxjdGwfpC+QQNbR+Zn1BfYdO2zGjc0DySe2ouIiLTQiIgIiICIiAudyiz3Dc5w+RIXRFpuXskmJ5eNbHkm+4k3IPsuHWm5tYjmKxlU/df1N83AK+1YmWz9w7gWH9bV5p7acEiFnOCk8lvs5YErbTSDc5w+TisikfY+P7r2vNn6bK2dXBOoxkyuCVZeRIc8nPrA55OeQZ/Pql9QsIzK3JOgwsvTXbbiodmCyMqz3IHFY8WC1Hp6fopTqPaVdkcCLXGCu0cMk8mgwRXA2tbgLDcdanc28zJ6vntGeKIwvLCHB1y4Ano6A4bVpvc3pAQUznizRfVjgPmVSymcwWI2na0DzKpbRyv8A8Z39xV5ubku2Mji4hv1WRVt5BGsx+Lh/puvdOItILyXfCGgkX4k2V05CI6z4G9r2+11YmoNEXa5j7Y6F9XzAQe0zbyxjfJGPm8L7EC+QckMvVU43zwj9YX1+pGoIiLTQiIgIiICIiAqJoQ9pa4AgixBVaINKynkswvti09V3seKh8tj/AIeTsHk4Lbs+JC2jc5uLXxn9QB9VpdXWiWlkIxDDcbj+y8WePHLUbnpxCt/5mYf/ACSfW5VRNNjYE21m24YlMpN/4ub/ADH/AFFZ+RK4Rc464DiyzL7ybHyuvXPLhZ4WY6nUrgqgsZ2he5c3jZpPsF6JYx/MfBo9ynH9ce0yDWDevPtm6/msc17Rg0+Lh7BUOypuaz9R904z+naZRqXbj5Kw+Rx1C3mfRexzTO6kbz3Ib+eishmS6146kwH5iIx43IsmsY1OnGA2geb3Y8322It89StPh0Dom2rcQfRSzc1J3dYwt70gf/29JZEWZp+KZvYyN7j+otCzc8Z9dZjUeZmMe18Lyw6ADrBxJcQNLEWtfirtLl58JeY5p284bvEZ5sOO9wBscSpaLMuLa+od2c3H5dL1WfBmhAPwS7vySHyborN62K9v7pqcuXXHa/xefQALGdXlx6rSexzj5krpNJm7G3qwQD/ptd5vuVNUeTnDDojc0Bo+TQAp39rwrk9JkyrkP3UE7u5EfZqmqXk3ypN/7eYA/wCI4NHiCfZfQmaQtTBp2Odjx1+6m11l3NpxcCzf5FK9tRDLJzDWxyxyOBfdxDXgkDRBF7Dau+oiul0IiKqIiICIiAiIgKIy3nRBSkCUuuRcBrXO1axjgMDtUutD5QaUOmZfbHb5OJ91z6mVxx3FjFzmz/gqIHwsZLd2jZzg0AWcDgCTsWoMlNiBquC09h2LHnpi11j4Kph2fL9l4bncruummuZRzKqH1Ej2c0GucSC57MHa8L3RmYMnxzxjuNkd6tA81t0Ein8mUAezS4rvOrb6Y4RzyLMGP4pJ3cGtYzzLj6LLizHpx+E93flJ8mtaujtySFcbkwbleWd+nGNDizYjb1YKcdrNP/ulyzI8lPGptm9xrWfSAtzGTxuVQohuWbLfq6jTzkVztbi5x3uJPqrjM3eC24UwVQgCzwXbV483+CyI8ghbEIV6IleENoVmRhuWQzJYGxSgjVQjV4xGCygG5ZEdMNyyBGrjY1dCQyLKGgg6rkWUwtfhwPgsqmygW6jrHmOxdcc9eKzYlkVEcocLjWFWuyCIiAiIgIiICIiAtNz9HThP5X+Rb+63Ja7npkx0kTXt1mK5I3tNrkdlgfmufUm8as9uf1VMHjiMFFSUxGxTjSjoAV4bNum0JGfmtxzUdeNw3O9QoWTJBOAUxmvCYy8P6IsLX29iuEspU9oJoIalu8nsBXhqdzXeNgvQy90F4WLGqMrtZ1nQs7zh+6iarPqlZ1qmLsjGl6BNJtPiJDHv1dtlpFVypUo6pqJOwaI/Uoiq5WB+HTjtkefQBXhTlHTC5o2j19F5zzdlz2BcgqOVCqd1BCzusufmSomqz0rH9aokA3NIb9IWu3U5R3R9SBiLd4gKPqc56ePrT07eGkHH5BcHmrpH9d73d5zj6qlhV7acnZqnlIpGYSPf/lsPqbKMqOVeP4IZXcXua0eV1zaGilcCWxyEN6xDXEN29I2sNW9ZU+R5o3NZIwsLxdodbpDhbE8FrjE5Vt03KnOepHEzt0nH2UbU5+1j/wAYtG5gAWtzDm5BHLpRuIvZzXXta41Y617p4nQkOgfvRhZpuAQcdx1hNRN1KDOeqDg4VE92uDh03WuMDo3sV3bMnOxtfTB+oSNs2Zm528flOI8RsXzs9trYWIBFi12IviNSl8086H0NS2Zly3qys/nZfWO0Yg71SV9JosfJ9eyeJksTg5j2hzSNx9DwWQtNCIiAiIgIiICIiDnudGROYk0mj7t51fldiW+4/wDCiWFdPyhQtmjdG/Bw8QdhHEFc4rKF0Mjo34tOOwjYRwK8nUw43c9NysXK2cQpYOcMZkIIBAdawdcAnhew8QtWqOVeX8OGFvbdx9lsFVTtldJE/qyRWPztccRj4LlNXTOjkfG/rMcWu7RtHAjX4rfS1YzluNiqeUetf+KGD8jQPW6ianOCok688x/qI8hYKOc5TDKGA0wka57pRZz26i3R0rG1tY1ehXbxGN1EucTrNyeJugaf/wAWcI26WDA2QXaS4u0bXNrtwJFsQs3NDKRgrWNLgGvIY/WLFpI1X91doj6bJEz9HRjkOn1OiQHar6idR1C6zYs1KhzXEtDQx2i8OcNJuFyWC5sAb6hhhddXkyFEyOQG/NaIfGbk80ekSWC50QDZ3idizGxATNIaA/m7ONgGvGk3WNwa7WODkHLoeT95eGulZ0m3icxr3se7WS0O1WIAvxF9yz6XMBgaHv55wb0Z23Y0sdZp0gRpaTBe99oNxgQt/jYObaNCwEmkWbY+k4jRt8IcLcQ5evfcOsReUjm3bHgNBDXjDAPbxCDV6fk+jYSzQjL2dONzy5zZWkkaLwSALagSN4I3KRpc1YLtIaQx7dPRADHRSaiHC2sC9xa+Nt9lLyyi7zrIuI3s246y3f0Xg24b1S6W1ze5iZ0X44t1h/8Aa0346lNC1BSC8b3HSeToOJ6szBpWJGGlbpAbNY4KttExrbNAHNzAssOlEbjAbR0jh8L+CvNPSDbAAtL9EnVpF3WY7Zrcf7gscVB0YXA3N7a+iS0ggh2zYPFoVRAcoeabq2ESQgGWG5j0QPvWHWWg/wAwINhxO9cvp6rTaHkNL2dYSOd07nDRO7gV17OTOGKjAu9gcXF5idcF7XO1lmjrBBud2ohcgyhMPtLpadpa1xJ0deonrAaeIufNRWTDI0dC4LXa2aDDfSIF2EmzvXaqnNssCeqlf1uGJ3YYdiuwF1ukb7rXw8UR0vkoz2+zy/ZZnWhld0CcI5Dq8Guw4Gx3rtq+Tg5dx5Ks+PtUX2aZ338TeiTjJGNQPFw1A+B3qxqV0BERVoREQEREBERAULnNkTn49Jo+8Zrb+YbW/tx7VNIpZuao5A3/AJj/AKZ+oLUuUPJNnMqGjU6zJO8B0D4i4/pC67nPmsNJ1THe4HTYALWvdzhxwNu1ajlKgE8D4nYPbYHc7FrvAgHwXlm+nl5bvmOPBqy8iTRQzF0zQ9hHVOkLu2a2n/etWZaYscWuFnNJa4biDYj5qw+Elem+XFMxytZMdCzQ12nFg4jX1Q7hrGu+orzK+UDUkTEWcLAkNGLcOFxq2K9lbOISxQtEbtOK1n2jZ8NnC41nZ8lDCZ9zbRFzc4nYBw3JB2HMzOMT0jBJ1mu5t4A1DUANIHYfdS1VGQ19ukHOGoO6UYIaCW+I0lxjJ2WpoNPmZHM07B1tEnVhbSBt2hS+QM+56bnC5vPufYh0sjgWnjqNxhha2tB1ZjdOY216LLFzLAtLnXIIPY0g9qRZOcGx30Glt9MX1EkG9gMOlr8SuVzcpdWXuextNGXAA6LHPPRLiDdxsT0tyj6rPStk61TIOEYZH9Iv5qjspoWhp0natPTBA6tnBwAcdl7+BWDW5eo4i4yzxXcAHB0jSSACLaDdeBOxcQqKt8muR8j/APMe9/1FWmi2AA7NSDrlVynUTP4bZJCMNCMj9UmiteyryqyPI5qnYLX/AIz9K4I2sYN9jjsWimRWzPuBKCZyvnLPVOaZjH0QQ0Mbo2BsTrJJOCwXPXlNkupk/hwSnjout8zYKTgzGrX9YMjH53j0bdZuUi6qK01SagDaFs8PJr/i1A7GNPq4+yncn8l8JwiqJeJ0gP0gDzWO5F41zg1rRvUjm/lSZlTFJTtk02vaWloJ22INhgQSDwK67k7kz0baNNBHxfok/wCorY6HMhzS0vkaACDosadhva5t6JyyvqLx/W3BERdgREQEREBERAREQCFo2cWR+Yk0mj7t51flO1vZu/8AC3lWK2jbKxzHjUR8jsI4hYzx5RZdPnjP3JWjM2Zo6Mup/CRox8W/SVqxXXc8siWgnikxawvYeLAXNcPlbxIXMKXI8sn8OKZ/dabeQ91nC+PPxnKeUcUW00vJ9WP/AAmsG+VzfS5Pkpil5K5D/EnY3eI2uPmbBa5T+pxrn3NncfHV6r3xHqur0fJbTDrGeU8CAPk0X81P0PJ7C3qUrO2QXP6ypznyLxcLjpy82a17j+VpPpdSdLmfVydWCQDe/oj9Vl36mzXcB+GwbmD2AAWbHmyz4nvPZYfum8vkXjHCqbkwqXdd8LPEuP6R7qUpuSyP8SaR53MaG+tyu1xZDhHwA94k+R1LMjga3qtaOwAeiccr9Xw5NQ8mEIwpnu4yF3vYLYaLMEt6sdPF2Bt/0j3W9onbn2m2sRZkj45XHg0AeZusyDM+nbi1z++53oLBTaKzDGfDdYtPkuKPqRxt4hrb/PFZSItoIiICIiAiIgIiICIiAiIgIiII7LGSRMGkWD2m7Sdo2tPBY0eQTtcBwAJ/ZTSLFwlu12jWZCZtLj429Fkx5NjbgxviL+qyUVmMnw28DbL1EWk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30" name="Picture 6" descr="http://blog.ecycler.com/wp-content/uploads/2011/02/ibm-pc.jpg"/>
          <p:cNvPicPr>
            <a:picLocks noChangeAspect="1" noChangeArrowheads="1"/>
          </p:cNvPicPr>
          <p:nvPr/>
        </p:nvPicPr>
        <p:blipFill>
          <a:blip r:embed="rId2" cstate="print"/>
          <a:srcRect l="2858" r="14247"/>
          <a:stretch>
            <a:fillRect/>
          </a:stretch>
        </p:blipFill>
        <p:spPr bwMode="auto">
          <a:xfrm>
            <a:off x="-180528" y="2708920"/>
            <a:ext cx="4218162" cy="31667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141663"/>
            <a:ext cx="52101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smtClean="0"/>
              <a:t>LCI is a sensitive marker of airways disease in children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678612" cy="4557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5219700" y="1270000"/>
            <a:ext cx="1943100" cy="639763"/>
            <a:chOff x="3288" y="1253"/>
            <a:chExt cx="1224" cy="403"/>
          </a:xfrm>
        </p:grpSpPr>
        <p:sp>
          <p:nvSpPr>
            <p:cNvPr id="45069" name="AutoShape 6"/>
            <p:cNvSpPr>
              <a:spLocks noChangeArrowheads="1"/>
            </p:cNvSpPr>
            <p:nvPr/>
          </p:nvSpPr>
          <p:spPr bwMode="auto">
            <a:xfrm>
              <a:off x="3288" y="1298"/>
              <a:ext cx="136" cy="136"/>
            </a:xfrm>
            <a:prstGeom prst="diamond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5070" name="AutoShape 7"/>
            <p:cNvSpPr>
              <a:spLocks noChangeArrowheads="1"/>
            </p:cNvSpPr>
            <p:nvPr/>
          </p:nvSpPr>
          <p:spPr bwMode="auto">
            <a:xfrm>
              <a:off x="3288" y="1480"/>
              <a:ext cx="136" cy="136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5071" name="Text Box 8"/>
            <p:cNvSpPr txBox="1">
              <a:spLocks noChangeArrowheads="1"/>
            </p:cNvSpPr>
            <p:nvPr/>
          </p:nvSpPr>
          <p:spPr bwMode="auto">
            <a:xfrm>
              <a:off x="3470" y="1253"/>
              <a:ext cx="9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Calibri" pitchFamily="34" charset="0"/>
                </a:rPr>
                <a:t>Cystic fibrosis</a:t>
              </a:r>
            </a:p>
          </p:txBody>
        </p:sp>
        <p:sp>
          <p:nvSpPr>
            <p:cNvPr id="45072" name="Text Box 9"/>
            <p:cNvSpPr txBox="1">
              <a:spLocks noChangeArrowheads="1"/>
            </p:cNvSpPr>
            <p:nvPr/>
          </p:nvSpPr>
          <p:spPr bwMode="auto">
            <a:xfrm>
              <a:off x="3479" y="1444"/>
              <a:ext cx="10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Calibri" pitchFamily="34" charset="0"/>
                </a:rPr>
                <a:t>Healthy controls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27513" y="2278063"/>
            <a:ext cx="3279775" cy="400050"/>
            <a:chOff x="2663" y="1888"/>
            <a:chExt cx="2066" cy="252"/>
          </a:xfrm>
        </p:grpSpPr>
        <p:sp>
          <p:nvSpPr>
            <p:cNvPr id="45067" name="Line 10"/>
            <p:cNvSpPr>
              <a:spLocks noChangeShapeType="1"/>
            </p:cNvSpPr>
            <p:nvPr/>
          </p:nvSpPr>
          <p:spPr bwMode="auto">
            <a:xfrm>
              <a:off x="2663" y="1986"/>
              <a:ext cx="6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Text Box 11"/>
            <p:cNvSpPr txBox="1">
              <a:spLocks noChangeArrowheads="1"/>
            </p:cNvSpPr>
            <p:nvPr/>
          </p:nvSpPr>
          <p:spPr bwMode="auto">
            <a:xfrm>
              <a:off x="3379" y="1888"/>
              <a:ext cx="13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3300"/>
                  </a:solidFill>
                  <a:latin typeface="Calibri" pitchFamily="34" charset="0"/>
                </a:rPr>
                <a:t>Normal range FEV</a:t>
              </a:r>
              <a:r>
                <a:rPr lang="en-GB" sz="2000" baseline="-25000">
                  <a:solidFill>
                    <a:srgbClr val="FF330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411413" y="3286125"/>
            <a:ext cx="1438275" cy="792163"/>
            <a:chOff x="1519" y="2523"/>
            <a:chExt cx="906" cy="499"/>
          </a:xfrm>
        </p:grpSpPr>
        <p:sp>
          <p:nvSpPr>
            <p:cNvPr id="45065" name="Line 12"/>
            <p:cNvSpPr>
              <a:spLocks noChangeShapeType="1"/>
            </p:cNvSpPr>
            <p:nvPr/>
          </p:nvSpPr>
          <p:spPr bwMode="auto">
            <a:xfrm flipV="1">
              <a:off x="1519" y="2523"/>
              <a:ext cx="0" cy="49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Text Box 13"/>
            <p:cNvSpPr txBox="1">
              <a:spLocks noChangeArrowheads="1"/>
            </p:cNvSpPr>
            <p:nvPr/>
          </p:nvSpPr>
          <p:spPr bwMode="auto">
            <a:xfrm>
              <a:off x="1519" y="2750"/>
              <a:ext cx="9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3300"/>
                  </a:solidFill>
                  <a:latin typeface="Calibri" pitchFamily="34" charset="0"/>
                </a:rPr>
                <a:t>Elevated LCI</a:t>
              </a:r>
              <a:endParaRPr lang="en-GB" sz="2000" baseline="-25000">
                <a:solidFill>
                  <a:srgbClr val="FF3300"/>
                </a:solidFill>
                <a:latin typeface="Calibri" pitchFamily="34" charset="0"/>
              </a:endParaRPr>
            </a:p>
          </p:txBody>
        </p:sp>
      </p:grpSp>
      <p:sp>
        <p:nvSpPr>
          <p:cNvPr id="45062" name="Text Box 17"/>
          <p:cNvSpPr txBox="1">
            <a:spLocks noChangeArrowheads="1"/>
          </p:cNvSpPr>
          <p:nvPr/>
        </p:nvSpPr>
        <p:spPr bwMode="auto">
          <a:xfrm>
            <a:off x="1331913" y="5661025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 22 CF children</a:t>
            </a: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 33 healthy control </a:t>
            </a: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 Age 6-16yrs</a:t>
            </a: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4170363" y="2678113"/>
            <a:ext cx="2519362" cy="1454150"/>
          </a:xfrm>
          <a:prstGeom prst="rect">
            <a:avLst/>
          </a:prstGeom>
          <a:gradFill rotWithShape="1">
            <a:gsLst>
              <a:gs pos="0">
                <a:srgbClr val="FF3300">
                  <a:alpha val="0"/>
                </a:srgbClr>
              </a:gs>
              <a:gs pos="100000">
                <a:srgbClr val="FF704C">
                  <a:alpha val="32999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5064" name="Rectangle 19"/>
          <p:cNvSpPr>
            <a:spLocks noChangeArrowheads="1"/>
          </p:cNvSpPr>
          <p:nvPr/>
        </p:nvSpPr>
        <p:spPr bwMode="auto">
          <a:xfrm>
            <a:off x="5651500" y="6381750"/>
            <a:ext cx="329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latin typeface="Calibri" pitchFamily="34" charset="0"/>
              </a:rPr>
              <a:t>Aurora et al. Thorax 2004; 59(12): 1068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675688" cy="1143000"/>
          </a:xfrm>
        </p:spPr>
        <p:txBody>
          <a:bodyPr/>
          <a:lstStyle/>
          <a:p>
            <a:r>
              <a:rPr lang="en-GB" sz="3200" smtClean="0"/>
              <a:t>LCI in CF becomes abnormal shortly after birth</a:t>
            </a:r>
          </a:p>
        </p:txBody>
      </p:sp>
      <p:grpSp>
        <p:nvGrpSpPr>
          <p:cNvPr id="46082" name="Group 29"/>
          <p:cNvGrpSpPr>
            <a:grpSpLocks/>
          </p:cNvGrpSpPr>
          <p:nvPr/>
        </p:nvGrpSpPr>
        <p:grpSpPr bwMode="auto">
          <a:xfrm>
            <a:off x="395288" y="765175"/>
            <a:ext cx="4392612" cy="5613400"/>
            <a:chOff x="249" y="527"/>
            <a:chExt cx="2870" cy="3667"/>
          </a:xfrm>
        </p:grpSpPr>
        <p:pic>
          <p:nvPicPr>
            <p:cNvPr id="46089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527"/>
              <a:ext cx="287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Rectangle 13"/>
            <p:cNvSpPr>
              <a:spLocks noChangeArrowheads="1"/>
            </p:cNvSpPr>
            <p:nvPr/>
          </p:nvSpPr>
          <p:spPr bwMode="auto">
            <a:xfrm>
              <a:off x="1383" y="3984"/>
              <a:ext cx="953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1084" y="3974"/>
              <a:ext cx="1508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Postnatal age (weeks)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 rot="16200000">
              <a:off x="-187" y="2138"/>
              <a:ext cx="1272" cy="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Lung Clearance Index</a:t>
              </a: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700" y="3884"/>
              <a:ext cx="194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0</a:t>
              </a:r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2738" y="3884"/>
              <a:ext cx="325" cy="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100</a:t>
              </a:r>
            </a:p>
          </p:txBody>
        </p:sp>
        <p:sp>
          <p:nvSpPr>
            <p:cNvPr id="46095" name="Rectangle 24"/>
            <p:cNvSpPr>
              <a:spLocks noChangeArrowheads="1"/>
            </p:cNvSpPr>
            <p:nvPr/>
          </p:nvSpPr>
          <p:spPr bwMode="auto">
            <a:xfrm>
              <a:off x="1020" y="935"/>
              <a:ext cx="59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grpSp>
          <p:nvGrpSpPr>
            <p:cNvPr id="46096" name="Group 23"/>
            <p:cNvGrpSpPr>
              <a:grpSpLocks/>
            </p:cNvGrpSpPr>
            <p:nvPr/>
          </p:nvGrpSpPr>
          <p:grpSpPr bwMode="auto">
            <a:xfrm>
              <a:off x="839" y="572"/>
              <a:ext cx="1200" cy="412"/>
              <a:chOff x="3878" y="845"/>
              <a:chExt cx="1200" cy="412"/>
            </a:xfrm>
          </p:grpSpPr>
          <p:sp>
            <p:nvSpPr>
              <p:cNvPr id="46097" name="AutoShape 18"/>
              <p:cNvSpPr>
                <a:spLocks noChangeArrowheads="1"/>
              </p:cNvSpPr>
              <p:nvPr/>
            </p:nvSpPr>
            <p:spPr bwMode="auto">
              <a:xfrm>
                <a:off x="3878" y="890"/>
                <a:ext cx="136" cy="136"/>
              </a:xfrm>
              <a:prstGeom prst="diamond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4061" y="845"/>
                <a:ext cx="858" cy="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Cystic fibrosis</a:t>
                </a:r>
              </a:p>
            </p:txBody>
          </p:sp>
          <p:sp>
            <p:nvSpPr>
              <p:cNvPr id="39957" name="Text Box 21"/>
              <p:cNvSpPr txBox="1">
                <a:spLocks noChangeArrowheads="1"/>
              </p:cNvSpPr>
              <p:nvPr/>
            </p:nvSpPr>
            <p:spPr bwMode="auto">
              <a:xfrm>
                <a:off x="4069" y="1036"/>
                <a:ext cx="1009" cy="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Healthy controls</a:t>
                </a:r>
              </a:p>
            </p:txBody>
          </p:sp>
          <p:sp>
            <p:nvSpPr>
              <p:cNvPr id="46100" name="Oval 22"/>
              <p:cNvSpPr>
                <a:spLocks noChangeArrowheads="1"/>
              </p:cNvSpPr>
              <p:nvPr/>
            </p:nvSpPr>
            <p:spPr bwMode="auto">
              <a:xfrm>
                <a:off x="3878" y="1071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555875" y="1773238"/>
            <a:ext cx="850900" cy="4105275"/>
            <a:chOff x="1655" y="1298"/>
            <a:chExt cx="536" cy="2586"/>
          </a:xfrm>
        </p:grpSpPr>
        <p:sp>
          <p:nvSpPr>
            <p:cNvPr id="46087" name="Line 25"/>
            <p:cNvSpPr>
              <a:spLocks noChangeShapeType="1"/>
            </p:cNvSpPr>
            <p:nvPr/>
          </p:nvSpPr>
          <p:spPr bwMode="auto">
            <a:xfrm flipV="1">
              <a:off x="1882" y="1480"/>
              <a:ext cx="0" cy="2404"/>
            </a:xfrm>
            <a:prstGeom prst="line">
              <a:avLst/>
            </a:prstGeom>
            <a:noFill/>
            <a:ln w="76200">
              <a:solidFill>
                <a:srgbClr val="FF00FF">
                  <a:alpha val="38823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Text Box 26"/>
            <p:cNvSpPr txBox="1">
              <a:spLocks noChangeArrowheads="1"/>
            </p:cNvSpPr>
            <p:nvPr/>
          </p:nvSpPr>
          <p:spPr bwMode="auto">
            <a:xfrm>
              <a:off x="1655" y="1298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800080"/>
                  </a:solidFill>
                  <a:latin typeface="Calibri" pitchFamily="34" charset="0"/>
                </a:rPr>
                <a:t>1yr old</a:t>
              </a:r>
            </a:p>
          </p:txBody>
        </p:sp>
      </p:grp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1042988" y="4724400"/>
            <a:ext cx="3744912" cy="649288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5003800" y="1700213"/>
            <a:ext cx="3744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buFontTx/>
              <a:buChar char="•"/>
              <a:tabLst>
                <a:tab pos="182563" algn="l"/>
              </a:tabLst>
            </a:pPr>
            <a:r>
              <a:rPr lang="en-GB" sz="2400">
                <a:latin typeface="Calibri" pitchFamily="34" charset="0"/>
              </a:rPr>
              <a:t>Evidence of airways inflammation in BAL of CF infants</a:t>
            </a:r>
          </a:p>
          <a:p>
            <a:pPr marL="274638" indent="-274638">
              <a:tabLst>
                <a:tab pos="182563" algn="l"/>
              </a:tabLst>
            </a:pPr>
            <a:endParaRPr lang="en-GB" sz="2400">
              <a:latin typeface="Calibri" pitchFamily="34" charset="0"/>
            </a:endParaRPr>
          </a:p>
          <a:p>
            <a:pPr marL="274638" indent="-274638">
              <a:buFontTx/>
              <a:buChar char="•"/>
              <a:tabLst>
                <a:tab pos="182563" algn="l"/>
              </a:tabLst>
            </a:pPr>
            <a:r>
              <a:rPr lang="en-GB" sz="2400">
                <a:latin typeface="Calibri" pitchFamily="34" charset="0"/>
              </a:rPr>
              <a:t>Increasing interest in early identification, &amp; aggressive treatment of airways inflammation </a:t>
            </a:r>
          </a:p>
          <a:p>
            <a:pPr marL="274638" indent="-274638">
              <a:buFontTx/>
              <a:buChar char="•"/>
              <a:tabLst>
                <a:tab pos="182563" algn="l"/>
              </a:tabLst>
            </a:pPr>
            <a:endParaRPr lang="en-GB" sz="2400">
              <a:latin typeface="Calibri" pitchFamily="34" charset="0"/>
            </a:endParaRPr>
          </a:p>
        </p:txBody>
      </p:sp>
      <p:sp>
        <p:nvSpPr>
          <p:cNvPr id="46086" name="Rectangle 32"/>
          <p:cNvSpPr>
            <a:spLocks noChangeArrowheads="1"/>
          </p:cNvSpPr>
          <p:nvPr/>
        </p:nvSpPr>
        <p:spPr bwMode="auto">
          <a:xfrm>
            <a:off x="6450013" y="6553200"/>
            <a:ext cx="2693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latin typeface="Calibri" pitchFamily="34" charset="0"/>
              </a:rPr>
              <a:t>Lum et al. Thorax 2007; 62: 341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 animBg="1"/>
      <p:bldP spid="39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84213" y="3341688"/>
            <a:ext cx="8315325" cy="3516312"/>
            <a:chOff x="683568" y="3341973"/>
            <a:chExt cx="8316416" cy="3516027"/>
          </a:xfrm>
        </p:grpSpPr>
        <p:pic>
          <p:nvPicPr>
            <p:cNvPr id="471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3568" y="3341973"/>
              <a:ext cx="6552728" cy="351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2" name="TextBox 6"/>
            <p:cNvSpPr txBox="1">
              <a:spLocks noChangeArrowheads="1"/>
            </p:cNvSpPr>
            <p:nvPr/>
          </p:nvSpPr>
          <p:spPr bwMode="auto">
            <a:xfrm>
              <a:off x="7164288" y="4005064"/>
              <a:ext cx="1835696" cy="2200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Adults &amp; children,</a:t>
              </a:r>
            </a:p>
            <a:p>
              <a:pPr algn="ctr"/>
              <a:endParaRPr lang="en-GB">
                <a:solidFill>
                  <a:srgbClr val="000000"/>
                </a:solidFill>
              </a:endParaRPr>
            </a:p>
            <a:p>
              <a:pPr algn="ctr"/>
              <a:r>
                <a:rPr lang="en-GB">
                  <a:solidFill>
                    <a:srgbClr val="000000"/>
                  </a:solidFill>
                </a:rPr>
                <a:t>LCI range </a:t>
              </a:r>
            </a:p>
            <a:p>
              <a:pPr algn="ctr"/>
              <a:r>
                <a:rPr lang="en-GB">
                  <a:solidFill>
                    <a:srgbClr val="000000"/>
                  </a:solidFill>
                </a:rPr>
                <a:t>fixed &gt;20yrs</a:t>
              </a:r>
            </a:p>
            <a:p>
              <a:pPr algn="ctr"/>
              <a:endParaRPr lang="en-GB">
                <a:solidFill>
                  <a:srgbClr val="000000"/>
                </a:solidFill>
              </a:endParaRPr>
            </a:p>
            <a:p>
              <a:pPr algn="ctr"/>
              <a:endParaRPr lang="en-GB">
                <a:solidFill>
                  <a:srgbClr val="000000"/>
                </a:solidFill>
              </a:endParaRPr>
            </a:p>
            <a:p>
              <a:pPr algn="ctr"/>
              <a:r>
                <a:rPr lang="en-GB" sz="1100" i="1">
                  <a:solidFill>
                    <a:srgbClr val="000000"/>
                  </a:solidFill>
                </a:rPr>
                <a:t>Horsley et al, Thorax 2008</a:t>
              </a:r>
            </a:p>
          </p:txBody>
        </p:sp>
      </p:grp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GB" sz="2200" smtClean="0">
                <a:solidFill>
                  <a:srgbClr val="161616"/>
                </a:solidFill>
              </a:rPr>
              <a:t>LCI has a narrow range of normal across different populations &amp; ages</a:t>
            </a:r>
            <a:endParaRPr lang="en-GB" sz="2200" smtClean="0">
              <a:solidFill>
                <a:srgbClr val="000000"/>
              </a:solidFill>
            </a:endParaRPr>
          </a:p>
        </p:txBody>
      </p:sp>
      <p:grpSp>
        <p:nvGrpSpPr>
          <p:cNvPr id="47108" name="Group 7"/>
          <p:cNvGrpSpPr>
            <a:grpSpLocks/>
          </p:cNvGrpSpPr>
          <p:nvPr/>
        </p:nvGrpSpPr>
        <p:grpSpPr bwMode="auto">
          <a:xfrm>
            <a:off x="755650" y="836613"/>
            <a:ext cx="8064500" cy="2984500"/>
            <a:chOff x="755576" y="836712"/>
            <a:chExt cx="8064896" cy="2985059"/>
          </a:xfrm>
        </p:grpSpPr>
        <p:pic>
          <p:nvPicPr>
            <p:cNvPr id="47109" name="Picture 4" descr="Figure 2–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t="30275"/>
            <a:stretch>
              <a:fillRect/>
            </a:stretch>
          </p:blipFill>
          <p:spPr bwMode="auto">
            <a:xfrm>
              <a:off x="755576" y="836712"/>
              <a:ext cx="6264696" cy="2985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TextBox 5"/>
            <p:cNvSpPr txBox="1">
              <a:spLocks noChangeArrowheads="1"/>
            </p:cNvSpPr>
            <p:nvPr/>
          </p:nvSpPr>
          <p:spPr bwMode="auto">
            <a:xfrm>
              <a:off x="7308304" y="1268760"/>
              <a:ext cx="1512168" cy="192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Children,</a:t>
              </a:r>
            </a:p>
            <a:p>
              <a:pPr algn="ctr"/>
              <a:r>
                <a:rPr lang="en-GB">
                  <a:solidFill>
                    <a:srgbClr val="000000"/>
                  </a:solidFill>
                </a:rPr>
                <a:t>3 centres</a:t>
              </a:r>
            </a:p>
            <a:p>
              <a:pPr algn="ctr"/>
              <a:endParaRPr lang="en-GB">
                <a:solidFill>
                  <a:srgbClr val="000000"/>
                </a:solidFill>
              </a:endParaRPr>
            </a:p>
            <a:p>
              <a:pPr algn="ctr"/>
              <a:r>
                <a:rPr lang="en-GB">
                  <a:solidFill>
                    <a:srgbClr val="000000"/>
                  </a:solidFill>
                </a:rPr>
                <a:t>LCI range fixed 6-20yrs</a:t>
              </a:r>
            </a:p>
            <a:p>
              <a:pPr algn="ctr"/>
              <a:endParaRPr lang="en-GB">
                <a:solidFill>
                  <a:srgbClr val="000000"/>
                </a:solidFill>
              </a:endParaRPr>
            </a:p>
            <a:p>
              <a:pPr algn="ctr"/>
              <a:r>
                <a:rPr lang="en-GB" sz="1100" i="1">
                  <a:solidFill>
                    <a:srgbClr val="000000"/>
                  </a:solidFill>
                </a:rPr>
                <a:t>Lum et al, ERJ 2013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764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26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Calibri</vt:lpstr>
      <vt:lpstr>Arial</vt:lpstr>
      <vt:lpstr>Franklin Gothic Medium</vt:lpstr>
      <vt:lpstr>Wingdings</vt:lpstr>
      <vt:lpstr>Office Theme</vt:lpstr>
      <vt:lpstr>Default Design</vt:lpstr>
      <vt:lpstr>1_Default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Modern assessment of lung disease</vt:lpstr>
      <vt:lpstr>Multiple breath washout</vt:lpstr>
      <vt:lpstr>Performing a multiple  breath washout test</vt:lpstr>
      <vt:lpstr>Assessment of MBW</vt:lpstr>
      <vt:lpstr>Lung Clearance Index</vt:lpstr>
      <vt:lpstr>Not strictly a modern technique...</vt:lpstr>
      <vt:lpstr>LCI is a sensitive marker of airways disease in children</vt:lpstr>
      <vt:lpstr>LCI in CF becomes abnormal shortly after birth</vt:lpstr>
      <vt:lpstr>LCI has a narrow range of normal across different populations &amp; ages</vt:lpstr>
      <vt:lpstr>Key features of LCI</vt:lpstr>
      <vt:lpstr>Usefulness of different lung function measurements</vt:lpstr>
      <vt:lpstr>MBW technologies</vt:lpstr>
      <vt:lpstr>Helium MRI</vt:lpstr>
      <vt:lpstr>Helium MRI in CF: improvement with Ivacaftor</vt:lpstr>
      <vt:lpstr>Ongoing HeMRI studies in CF</vt:lpstr>
      <vt:lpstr>HeMRI appears to be more sensitive than LCI</vt:lpstr>
      <vt:lpstr>Helium MRI</vt:lpstr>
      <vt:lpstr>Future of lung physiology in CF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methods of assessing the Lungs</dc:title>
  <dc:creator>Horsley</dc:creator>
  <cp:lastModifiedBy>ptaylor</cp:lastModifiedBy>
  <cp:revision>52</cp:revision>
  <dcterms:created xsi:type="dcterms:W3CDTF">2013-08-30T08:09:10Z</dcterms:created>
  <dcterms:modified xsi:type="dcterms:W3CDTF">2013-10-09T11:27:32Z</dcterms:modified>
</cp:coreProperties>
</file>