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87" r:id="rId3"/>
    <p:sldId id="285" r:id="rId4"/>
    <p:sldId id="286" r:id="rId5"/>
    <p:sldId id="260" r:id="rId6"/>
    <p:sldId id="277" r:id="rId7"/>
    <p:sldId id="288" r:id="rId8"/>
    <p:sldId id="278" r:id="rId9"/>
    <p:sldId id="269" r:id="rId10"/>
    <p:sldId id="284" r:id="rId11"/>
    <p:sldId id="280" r:id="rId12"/>
    <p:sldId id="291" r:id="rId13"/>
    <p:sldId id="289" r:id="rId14"/>
    <p:sldId id="290" r:id="rId15"/>
    <p:sldId id="274" r:id="rId16"/>
    <p:sldId id="292" r:id="rId1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52" autoAdjust="0"/>
    <p:restoredTop sz="94684" autoAdjust="0"/>
  </p:normalViewPr>
  <p:slideViewPr>
    <p:cSldViewPr>
      <p:cViewPr varScale="1">
        <p:scale>
          <a:sx n="97" d="100"/>
          <a:sy n="97" d="100"/>
        </p:scale>
        <p:origin x="-102"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142"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fs01\user03\TORPEDO\temp\London%20Meeting\TORPEDO_monthly_and_cumulative_accrual_recruitment_graph.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simon:Desktop:Dropbox:TORPEDO-CF:Hannahs%20TORPEDO%20Accrual%20Spread%20sheets%20and%20Graphs:Current%20recruitment%20graph%20as%20of%2031Aug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fs01\user03\TORPEDO\temp\London%20Meeting\Website%20Centre%20accrual%20graph.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ufs01\user03\TORPEDO\temp\London%20Meeting\Screening%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3.4660959687731314E-2"/>
          <c:y val="9.1107520847151124E-2"/>
          <c:w val="0.89431178245576493"/>
          <c:h val="0.70064545387550448"/>
        </c:manualLayout>
      </c:layout>
      <c:barChart>
        <c:barDir val="col"/>
        <c:grouping val="clustered"/>
        <c:ser>
          <c:idx val="1"/>
          <c:order val="1"/>
          <c:tx>
            <c:strRef>
              <c:f>Sheet3!$E$3</c:f>
              <c:strCache>
                <c:ptCount val="1"/>
                <c:pt idx="0">
                  <c:v>Monthly Accrual</c:v>
                </c:pt>
              </c:strCache>
            </c:strRef>
          </c:tx>
          <c:cat>
            <c:numRef>
              <c:f>Sheet3!$B$4:$B$42</c:f>
              <c:numCache>
                <c:formatCode>mmm\-yy</c:formatCode>
                <c:ptCount val="39"/>
                <c:pt idx="0">
                  <c:v>40330</c:v>
                </c:pt>
                <c:pt idx="1">
                  <c:v>40360</c:v>
                </c:pt>
                <c:pt idx="2">
                  <c:v>40391</c:v>
                </c:pt>
                <c:pt idx="3">
                  <c:v>40422</c:v>
                </c:pt>
                <c:pt idx="4">
                  <c:v>40452</c:v>
                </c:pt>
                <c:pt idx="5">
                  <c:v>40483</c:v>
                </c:pt>
                <c:pt idx="6">
                  <c:v>40513</c:v>
                </c:pt>
                <c:pt idx="7">
                  <c:v>40544</c:v>
                </c:pt>
                <c:pt idx="8">
                  <c:v>40575</c:v>
                </c:pt>
                <c:pt idx="9">
                  <c:v>40603</c:v>
                </c:pt>
                <c:pt idx="10">
                  <c:v>40634</c:v>
                </c:pt>
                <c:pt idx="11">
                  <c:v>40664</c:v>
                </c:pt>
                <c:pt idx="12">
                  <c:v>40695</c:v>
                </c:pt>
                <c:pt idx="13">
                  <c:v>40725</c:v>
                </c:pt>
                <c:pt idx="14">
                  <c:v>40756</c:v>
                </c:pt>
                <c:pt idx="15">
                  <c:v>40787</c:v>
                </c:pt>
                <c:pt idx="16">
                  <c:v>40817</c:v>
                </c:pt>
                <c:pt idx="17">
                  <c:v>40848</c:v>
                </c:pt>
                <c:pt idx="18">
                  <c:v>40878</c:v>
                </c:pt>
                <c:pt idx="19">
                  <c:v>40909</c:v>
                </c:pt>
                <c:pt idx="20">
                  <c:v>40940</c:v>
                </c:pt>
                <c:pt idx="21">
                  <c:v>40969</c:v>
                </c:pt>
                <c:pt idx="22">
                  <c:v>41000</c:v>
                </c:pt>
                <c:pt idx="23">
                  <c:v>41030</c:v>
                </c:pt>
                <c:pt idx="24">
                  <c:v>41061</c:v>
                </c:pt>
                <c:pt idx="25">
                  <c:v>41091</c:v>
                </c:pt>
                <c:pt idx="26">
                  <c:v>41122</c:v>
                </c:pt>
                <c:pt idx="27">
                  <c:v>41153</c:v>
                </c:pt>
                <c:pt idx="28">
                  <c:v>41183</c:v>
                </c:pt>
                <c:pt idx="29">
                  <c:v>41214</c:v>
                </c:pt>
                <c:pt idx="30">
                  <c:v>41244</c:v>
                </c:pt>
                <c:pt idx="31">
                  <c:v>41275</c:v>
                </c:pt>
                <c:pt idx="32">
                  <c:v>41306</c:v>
                </c:pt>
                <c:pt idx="33">
                  <c:v>41334</c:v>
                </c:pt>
                <c:pt idx="34">
                  <c:v>41365</c:v>
                </c:pt>
                <c:pt idx="35">
                  <c:v>41395</c:v>
                </c:pt>
                <c:pt idx="36">
                  <c:v>41426</c:v>
                </c:pt>
                <c:pt idx="37">
                  <c:v>41456</c:v>
                </c:pt>
                <c:pt idx="38">
                  <c:v>41487</c:v>
                </c:pt>
              </c:numCache>
            </c:numRef>
          </c:cat>
          <c:val>
            <c:numRef>
              <c:f>Sheet3!$E$4:$E$42</c:f>
              <c:numCache>
                <c:formatCode>General</c:formatCode>
                <c:ptCount val="39"/>
                <c:pt idx="0">
                  <c:v>0</c:v>
                </c:pt>
                <c:pt idx="1">
                  <c:v>0</c:v>
                </c:pt>
                <c:pt idx="2">
                  <c:v>0</c:v>
                </c:pt>
                <c:pt idx="3">
                  <c:v>0</c:v>
                </c:pt>
                <c:pt idx="4">
                  <c:v>2</c:v>
                </c:pt>
                <c:pt idx="5">
                  <c:v>1</c:v>
                </c:pt>
                <c:pt idx="6">
                  <c:v>2</c:v>
                </c:pt>
                <c:pt idx="7">
                  <c:v>4</c:v>
                </c:pt>
                <c:pt idx="8">
                  <c:v>1</c:v>
                </c:pt>
                <c:pt idx="9">
                  <c:v>2</c:v>
                </c:pt>
                <c:pt idx="10">
                  <c:v>1</c:v>
                </c:pt>
                <c:pt idx="11">
                  <c:v>1</c:v>
                </c:pt>
                <c:pt idx="12">
                  <c:v>1</c:v>
                </c:pt>
                <c:pt idx="13">
                  <c:v>2</c:v>
                </c:pt>
                <c:pt idx="14">
                  <c:v>0</c:v>
                </c:pt>
                <c:pt idx="15">
                  <c:v>1</c:v>
                </c:pt>
                <c:pt idx="16">
                  <c:v>2</c:v>
                </c:pt>
                <c:pt idx="17">
                  <c:v>2</c:v>
                </c:pt>
                <c:pt idx="18">
                  <c:v>5</c:v>
                </c:pt>
                <c:pt idx="19">
                  <c:v>8</c:v>
                </c:pt>
                <c:pt idx="20">
                  <c:v>4</c:v>
                </c:pt>
                <c:pt idx="21">
                  <c:v>4</c:v>
                </c:pt>
                <c:pt idx="22">
                  <c:v>5</c:v>
                </c:pt>
                <c:pt idx="23">
                  <c:v>3</c:v>
                </c:pt>
                <c:pt idx="24">
                  <c:v>8</c:v>
                </c:pt>
                <c:pt idx="25">
                  <c:v>7</c:v>
                </c:pt>
                <c:pt idx="26">
                  <c:v>6</c:v>
                </c:pt>
                <c:pt idx="27">
                  <c:v>5</c:v>
                </c:pt>
                <c:pt idx="28">
                  <c:v>7</c:v>
                </c:pt>
                <c:pt idx="29">
                  <c:v>7</c:v>
                </c:pt>
                <c:pt idx="30">
                  <c:v>4</c:v>
                </c:pt>
                <c:pt idx="31">
                  <c:v>3</c:v>
                </c:pt>
                <c:pt idx="32">
                  <c:v>2</c:v>
                </c:pt>
                <c:pt idx="33">
                  <c:v>8</c:v>
                </c:pt>
                <c:pt idx="34">
                  <c:v>6</c:v>
                </c:pt>
                <c:pt idx="35">
                  <c:v>3</c:v>
                </c:pt>
                <c:pt idx="36">
                  <c:v>4</c:v>
                </c:pt>
                <c:pt idx="37">
                  <c:v>1</c:v>
                </c:pt>
                <c:pt idx="38">
                  <c:v>6</c:v>
                </c:pt>
              </c:numCache>
            </c:numRef>
          </c:val>
        </c:ser>
        <c:axId val="41200640"/>
        <c:axId val="41206528"/>
      </c:barChart>
      <c:lineChart>
        <c:grouping val="standard"/>
        <c:ser>
          <c:idx val="0"/>
          <c:order val="0"/>
          <c:tx>
            <c:strRef>
              <c:f>Sheet3!$D$3</c:f>
              <c:strCache>
                <c:ptCount val="1"/>
                <c:pt idx="0">
                  <c:v>% of total sample size</c:v>
                </c:pt>
              </c:strCache>
            </c:strRef>
          </c:tx>
          <c:marker>
            <c:symbol val="none"/>
          </c:marker>
          <c:cat>
            <c:numRef>
              <c:f>Sheet3!$B$4:$B$42</c:f>
              <c:numCache>
                <c:formatCode>mmm\-yy</c:formatCode>
                <c:ptCount val="39"/>
                <c:pt idx="0">
                  <c:v>40330</c:v>
                </c:pt>
                <c:pt idx="1">
                  <c:v>40360</c:v>
                </c:pt>
                <c:pt idx="2">
                  <c:v>40391</c:v>
                </c:pt>
                <c:pt idx="3">
                  <c:v>40422</c:v>
                </c:pt>
                <c:pt idx="4">
                  <c:v>40452</c:v>
                </c:pt>
                <c:pt idx="5">
                  <c:v>40483</c:v>
                </c:pt>
                <c:pt idx="6">
                  <c:v>40513</c:v>
                </c:pt>
                <c:pt idx="7">
                  <c:v>40544</c:v>
                </c:pt>
                <c:pt idx="8">
                  <c:v>40575</c:v>
                </c:pt>
                <c:pt idx="9">
                  <c:v>40603</c:v>
                </c:pt>
                <c:pt idx="10">
                  <c:v>40634</c:v>
                </c:pt>
                <c:pt idx="11">
                  <c:v>40664</c:v>
                </c:pt>
                <c:pt idx="12">
                  <c:v>40695</c:v>
                </c:pt>
                <c:pt idx="13">
                  <c:v>40725</c:v>
                </c:pt>
                <c:pt idx="14">
                  <c:v>40756</c:v>
                </c:pt>
                <c:pt idx="15">
                  <c:v>40787</c:v>
                </c:pt>
                <c:pt idx="16">
                  <c:v>40817</c:v>
                </c:pt>
                <c:pt idx="17">
                  <c:v>40848</c:v>
                </c:pt>
                <c:pt idx="18">
                  <c:v>40878</c:v>
                </c:pt>
                <c:pt idx="19">
                  <c:v>40909</c:v>
                </c:pt>
                <c:pt idx="20">
                  <c:v>40940</c:v>
                </c:pt>
                <c:pt idx="21">
                  <c:v>40969</c:v>
                </c:pt>
                <c:pt idx="22">
                  <c:v>41000</c:v>
                </c:pt>
                <c:pt idx="23">
                  <c:v>41030</c:v>
                </c:pt>
                <c:pt idx="24">
                  <c:v>41061</c:v>
                </c:pt>
                <c:pt idx="25">
                  <c:v>41091</c:v>
                </c:pt>
                <c:pt idx="26">
                  <c:v>41122</c:v>
                </c:pt>
                <c:pt idx="27">
                  <c:v>41153</c:v>
                </c:pt>
                <c:pt idx="28">
                  <c:v>41183</c:v>
                </c:pt>
                <c:pt idx="29">
                  <c:v>41214</c:v>
                </c:pt>
                <c:pt idx="30">
                  <c:v>41244</c:v>
                </c:pt>
                <c:pt idx="31">
                  <c:v>41275</c:v>
                </c:pt>
                <c:pt idx="32">
                  <c:v>41306</c:v>
                </c:pt>
                <c:pt idx="33">
                  <c:v>41334</c:v>
                </c:pt>
                <c:pt idx="34">
                  <c:v>41365</c:v>
                </c:pt>
                <c:pt idx="35">
                  <c:v>41395</c:v>
                </c:pt>
                <c:pt idx="36">
                  <c:v>41426</c:v>
                </c:pt>
                <c:pt idx="37">
                  <c:v>41456</c:v>
                </c:pt>
                <c:pt idx="38">
                  <c:v>41487</c:v>
                </c:pt>
              </c:numCache>
            </c:numRef>
          </c:cat>
          <c:val>
            <c:numRef>
              <c:f>Sheet3!$D$4:$D$42</c:f>
              <c:numCache>
                <c:formatCode>0</c:formatCode>
                <c:ptCount val="39"/>
                <c:pt idx="0">
                  <c:v>0</c:v>
                </c:pt>
                <c:pt idx="1">
                  <c:v>0</c:v>
                </c:pt>
                <c:pt idx="2">
                  <c:v>0</c:v>
                </c:pt>
                <c:pt idx="3">
                  <c:v>0</c:v>
                </c:pt>
                <c:pt idx="4">
                  <c:v>0.71428571428571519</c:v>
                </c:pt>
                <c:pt idx="5">
                  <c:v>1.0714285714285721</c:v>
                </c:pt>
                <c:pt idx="6">
                  <c:v>1.7857142857142836</c:v>
                </c:pt>
                <c:pt idx="7">
                  <c:v>3.214285714285714</c:v>
                </c:pt>
                <c:pt idx="8">
                  <c:v>3.5714285714285707</c:v>
                </c:pt>
                <c:pt idx="9">
                  <c:v>4.2857142857142874</c:v>
                </c:pt>
                <c:pt idx="10">
                  <c:v>4.6428571428571397</c:v>
                </c:pt>
                <c:pt idx="11">
                  <c:v>5</c:v>
                </c:pt>
                <c:pt idx="12">
                  <c:v>5.3571428571428417</c:v>
                </c:pt>
                <c:pt idx="13">
                  <c:v>6.0714285714285712</c:v>
                </c:pt>
                <c:pt idx="14">
                  <c:v>6.0714285714285712</c:v>
                </c:pt>
                <c:pt idx="15">
                  <c:v>6.4285714285714279</c:v>
                </c:pt>
                <c:pt idx="16">
                  <c:v>7.1428571428571406</c:v>
                </c:pt>
                <c:pt idx="17">
                  <c:v>7.8571428571428417</c:v>
                </c:pt>
                <c:pt idx="18">
                  <c:v>9.6428571428571175</c:v>
                </c:pt>
                <c:pt idx="19">
                  <c:v>12.5</c:v>
                </c:pt>
                <c:pt idx="20">
                  <c:v>13.928571428571406</c:v>
                </c:pt>
                <c:pt idx="21">
                  <c:v>15.357142857142886</c:v>
                </c:pt>
                <c:pt idx="22">
                  <c:v>17.142857142857167</c:v>
                </c:pt>
                <c:pt idx="23">
                  <c:v>18.214285714285747</c:v>
                </c:pt>
                <c:pt idx="24">
                  <c:v>21.071428571428569</c:v>
                </c:pt>
                <c:pt idx="25">
                  <c:v>23.571428571428569</c:v>
                </c:pt>
                <c:pt idx="26">
                  <c:v>25.714285714285747</c:v>
                </c:pt>
                <c:pt idx="27">
                  <c:v>27.5</c:v>
                </c:pt>
                <c:pt idx="28">
                  <c:v>30</c:v>
                </c:pt>
                <c:pt idx="29">
                  <c:v>32.5</c:v>
                </c:pt>
                <c:pt idx="30">
                  <c:v>33.928571428571495</c:v>
                </c:pt>
                <c:pt idx="31">
                  <c:v>35</c:v>
                </c:pt>
                <c:pt idx="32">
                  <c:v>35.714285714285722</c:v>
                </c:pt>
                <c:pt idx="33">
                  <c:v>38.571428571428449</c:v>
                </c:pt>
                <c:pt idx="34">
                  <c:v>40.714285714285722</c:v>
                </c:pt>
                <c:pt idx="35">
                  <c:v>41.785714285714278</c:v>
                </c:pt>
                <c:pt idx="36">
                  <c:v>43.214285714285722</c:v>
                </c:pt>
                <c:pt idx="37">
                  <c:v>43.571428571428434</c:v>
                </c:pt>
                <c:pt idx="38">
                  <c:v>45.714285714285722</c:v>
                </c:pt>
              </c:numCache>
            </c:numRef>
          </c:val>
        </c:ser>
        <c:marker val="1"/>
        <c:axId val="41209856"/>
        <c:axId val="41208064"/>
      </c:lineChart>
      <c:dateAx>
        <c:axId val="41200640"/>
        <c:scaling>
          <c:orientation val="minMax"/>
        </c:scaling>
        <c:axPos val="b"/>
        <c:numFmt formatCode="mmm\-yy" sourceLinked="1"/>
        <c:tickLblPos val="nextTo"/>
        <c:crossAx val="41206528"/>
        <c:crosses val="autoZero"/>
        <c:auto val="1"/>
        <c:lblOffset val="100"/>
        <c:baseTimeUnit val="months"/>
      </c:dateAx>
      <c:valAx>
        <c:axId val="41206528"/>
        <c:scaling>
          <c:orientation val="minMax"/>
        </c:scaling>
        <c:axPos val="l"/>
        <c:numFmt formatCode="General" sourceLinked="1"/>
        <c:tickLblPos val="nextTo"/>
        <c:crossAx val="41200640"/>
        <c:crosses val="autoZero"/>
        <c:crossBetween val="between"/>
      </c:valAx>
      <c:valAx>
        <c:axId val="41208064"/>
        <c:scaling>
          <c:orientation val="minMax"/>
          <c:max val="100"/>
          <c:min val="0"/>
        </c:scaling>
        <c:axPos val="r"/>
        <c:majorGridlines/>
        <c:numFmt formatCode="0" sourceLinked="1"/>
        <c:tickLblPos val="nextTo"/>
        <c:crossAx val="41209856"/>
        <c:crosses val="max"/>
        <c:crossBetween val="between"/>
      </c:valAx>
      <c:dateAx>
        <c:axId val="41209856"/>
        <c:scaling>
          <c:orientation val="minMax"/>
        </c:scaling>
        <c:delete val="1"/>
        <c:axPos val="b"/>
        <c:numFmt formatCode="mmm\-yy" sourceLinked="1"/>
        <c:tickLblPos val="none"/>
        <c:crossAx val="41208064"/>
        <c:crosses val="autoZero"/>
        <c:auto val="1"/>
        <c:lblOffset val="100"/>
        <c:baseTimeUnit val="months"/>
      </c:dateAx>
    </c:plotArea>
    <c:legend>
      <c:legendPos val="b"/>
      <c:legendEntry>
        <c:idx val="0"/>
        <c:txPr>
          <a:bodyPr/>
          <a:lstStyle/>
          <a:p>
            <a:pPr>
              <a:defRPr sz="900" baseline="0">
                <a:latin typeface="Arial" pitchFamily="34" charset="0"/>
              </a:defRPr>
            </a:pPr>
            <a:endParaRPr lang="en-US"/>
          </a:p>
        </c:txPr>
      </c:legendEntry>
      <c:legendEntry>
        <c:idx val="1"/>
        <c:txPr>
          <a:bodyPr/>
          <a:lstStyle/>
          <a:p>
            <a:pPr>
              <a:defRPr sz="900" baseline="0">
                <a:latin typeface="Arial" pitchFamily="34" charset="0"/>
              </a:defRPr>
            </a:pPr>
            <a:endParaRPr lang="en-US"/>
          </a:p>
        </c:txPr>
      </c:legendEntry>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manualLayout>
          <c:layoutTarget val="inner"/>
          <c:xMode val="edge"/>
          <c:yMode val="edge"/>
          <c:x val="0.25159947575249009"/>
          <c:y val="0.1838374410193041"/>
          <c:w val="0.56105628236430705"/>
          <c:h val="0.414775957113305"/>
        </c:manualLayout>
      </c:layout>
      <c:barChart>
        <c:barDir val="col"/>
        <c:grouping val="clustered"/>
        <c:ser>
          <c:idx val="2"/>
          <c:order val="2"/>
          <c:tx>
            <c:v>Revised expected centres</c:v>
          </c:tx>
          <c:val>
            <c:numRef>
              <c:f>All!$K$2:$K$49</c:f>
              <c:numCache>
                <c:formatCode>General</c:formatCode>
                <c:ptCount val="48"/>
                <c:pt idx="0">
                  <c:v>1</c:v>
                </c:pt>
                <c:pt idx="1">
                  <c:v>5</c:v>
                </c:pt>
                <c:pt idx="2">
                  <c:v>7</c:v>
                </c:pt>
                <c:pt idx="3">
                  <c:v>8</c:v>
                </c:pt>
                <c:pt idx="4">
                  <c:v>9</c:v>
                </c:pt>
                <c:pt idx="5">
                  <c:v>9</c:v>
                </c:pt>
                <c:pt idx="6">
                  <c:v>10</c:v>
                </c:pt>
                <c:pt idx="7">
                  <c:v>12</c:v>
                </c:pt>
                <c:pt idx="8">
                  <c:v>14</c:v>
                </c:pt>
                <c:pt idx="9">
                  <c:v>16</c:v>
                </c:pt>
                <c:pt idx="10">
                  <c:v>17</c:v>
                </c:pt>
                <c:pt idx="11">
                  <c:v>18</c:v>
                </c:pt>
                <c:pt idx="12">
                  <c:v>19</c:v>
                </c:pt>
                <c:pt idx="13">
                  <c:v>21</c:v>
                </c:pt>
                <c:pt idx="14">
                  <c:v>23</c:v>
                </c:pt>
                <c:pt idx="15">
                  <c:v>27</c:v>
                </c:pt>
                <c:pt idx="16">
                  <c:v>31</c:v>
                </c:pt>
                <c:pt idx="17">
                  <c:v>35</c:v>
                </c:pt>
                <c:pt idx="18">
                  <c:v>37</c:v>
                </c:pt>
                <c:pt idx="19">
                  <c:v>39</c:v>
                </c:pt>
                <c:pt idx="20">
                  <c:v>44</c:v>
                </c:pt>
                <c:pt idx="21">
                  <c:v>48</c:v>
                </c:pt>
                <c:pt idx="22">
                  <c:v>52</c:v>
                </c:pt>
                <c:pt idx="23">
                  <c:v>55</c:v>
                </c:pt>
                <c:pt idx="24">
                  <c:v>55</c:v>
                </c:pt>
                <c:pt idx="25">
                  <c:v>55</c:v>
                </c:pt>
                <c:pt idx="26">
                  <c:v>55</c:v>
                </c:pt>
                <c:pt idx="27">
                  <c:v>55</c:v>
                </c:pt>
                <c:pt idx="28">
                  <c:v>55</c:v>
                </c:pt>
                <c:pt idx="29">
                  <c:v>55</c:v>
                </c:pt>
                <c:pt idx="30">
                  <c:v>55</c:v>
                </c:pt>
                <c:pt idx="31">
                  <c:v>55</c:v>
                </c:pt>
                <c:pt idx="32">
                  <c:v>55</c:v>
                </c:pt>
                <c:pt idx="33">
                  <c:v>55</c:v>
                </c:pt>
                <c:pt idx="34">
                  <c:v>55</c:v>
                </c:pt>
                <c:pt idx="35">
                  <c:v>55</c:v>
                </c:pt>
                <c:pt idx="36">
                  <c:v>55</c:v>
                </c:pt>
                <c:pt idx="37">
                  <c:v>55</c:v>
                </c:pt>
                <c:pt idx="38">
                  <c:v>55</c:v>
                </c:pt>
                <c:pt idx="39">
                  <c:v>55</c:v>
                </c:pt>
                <c:pt idx="40">
                  <c:v>55</c:v>
                </c:pt>
                <c:pt idx="41">
                  <c:v>55</c:v>
                </c:pt>
                <c:pt idx="42">
                  <c:v>55</c:v>
                </c:pt>
                <c:pt idx="43">
                  <c:v>55</c:v>
                </c:pt>
                <c:pt idx="44">
                  <c:v>55</c:v>
                </c:pt>
                <c:pt idx="45">
                  <c:v>55</c:v>
                </c:pt>
                <c:pt idx="46">
                  <c:v>55</c:v>
                </c:pt>
                <c:pt idx="47">
                  <c:v>55</c:v>
                </c:pt>
              </c:numCache>
            </c:numRef>
          </c:val>
        </c:ser>
        <c:ser>
          <c:idx val="3"/>
          <c:order val="3"/>
          <c:tx>
            <c:strRef>
              <c:f>All!$H$1</c:f>
              <c:strCache>
                <c:ptCount val="1"/>
                <c:pt idx="0">
                  <c:v>Current centres</c:v>
                </c:pt>
              </c:strCache>
            </c:strRef>
          </c:tx>
          <c:val>
            <c:numRef>
              <c:f>All!$H$2:$H$40</c:f>
              <c:numCache>
                <c:formatCode>General</c:formatCode>
                <c:ptCount val="39"/>
                <c:pt idx="0">
                  <c:v>1</c:v>
                </c:pt>
                <c:pt idx="1">
                  <c:v>5</c:v>
                </c:pt>
                <c:pt idx="2">
                  <c:v>7</c:v>
                </c:pt>
                <c:pt idx="3">
                  <c:v>8</c:v>
                </c:pt>
                <c:pt idx="4">
                  <c:v>9</c:v>
                </c:pt>
                <c:pt idx="5">
                  <c:v>9</c:v>
                </c:pt>
                <c:pt idx="6">
                  <c:v>10</c:v>
                </c:pt>
                <c:pt idx="7">
                  <c:v>12</c:v>
                </c:pt>
                <c:pt idx="8">
                  <c:v>14</c:v>
                </c:pt>
                <c:pt idx="9">
                  <c:v>16</c:v>
                </c:pt>
                <c:pt idx="10">
                  <c:v>17</c:v>
                </c:pt>
                <c:pt idx="11">
                  <c:v>18</c:v>
                </c:pt>
                <c:pt idx="12">
                  <c:v>19</c:v>
                </c:pt>
                <c:pt idx="13">
                  <c:v>21</c:v>
                </c:pt>
                <c:pt idx="14">
                  <c:v>23</c:v>
                </c:pt>
                <c:pt idx="15">
                  <c:v>27</c:v>
                </c:pt>
                <c:pt idx="16">
                  <c:v>31</c:v>
                </c:pt>
                <c:pt idx="17">
                  <c:v>35</c:v>
                </c:pt>
                <c:pt idx="18">
                  <c:v>35</c:v>
                </c:pt>
                <c:pt idx="19">
                  <c:v>37</c:v>
                </c:pt>
                <c:pt idx="20">
                  <c:v>41</c:v>
                </c:pt>
                <c:pt idx="21">
                  <c:v>42</c:v>
                </c:pt>
                <c:pt idx="22">
                  <c:v>45</c:v>
                </c:pt>
                <c:pt idx="23">
                  <c:v>50</c:v>
                </c:pt>
                <c:pt idx="24">
                  <c:v>51</c:v>
                </c:pt>
                <c:pt idx="25">
                  <c:v>53</c:v>
                </c:pt>
                <c:pt idx="26">
                  <c:v>54</c:v>
                </c:pt>
                <c:pt idx="27">
                  <c:v>56</c:v>
                </c:pt>
                <c:pt idx="28">
                  <c:v>59</c:v>
                </c:pt>
                <c:pt idx="29">
                  <c:v>62</c:v>
                </c:pt>
                <c:pt idx="30">
                  <c:v>63</c:v>
                </c:pt>
                <c:pt idx="31">
                  <c:v>64</c:v>
                </c:pt>
                <c:pt idx="32">
                  <c:v>67</c:v>
                </c:pt>
                <c:pt idx="33">
                  <c:v>67</c:v>
                </c:pt>
                <c:pt idx="34">
                  <c:v>69</c:v>
                </c:pt>
                <c:pt idx="35">
                  <c:v>69</c:v>
                </c:pt>
                <c:pt idx="36">
                  <c:v>69</c:v>
                </c:pt>
                <c:pt idx="37">
                  <c:v>68</c:v>
                </c:pt>
                <c:pt idx="38">
                  <c:v>68</c:v>
                </c:pt>
              </c:numCache>
            </c:numRef>
          </c:val>
        </c:ser>
        <c:axId val="56650752"/>
        <c:axId val="56648832"/>
      </c:barChart>
      <c:lineChart>
        <c:grouping val="standard"/>
        <c:ser>
          <c:idx val="0"/>
          <c:order val="0"/>
          <c:tx>
            <c:v>Revised expected recruitment</c:v>
          </c:tx>
          <c:marker>
            <c:symbol val="square"/>
            <c:size val="5"/>
          </c:marker>
          <c:cat>
            <c:numRef>
              <c:f>All!$A$2:$A$49</c:f>
              <c:numCache>
                <c:formatCode>mmm\-yy</c:formatCode>
                <c:ptCount val="48"/>
                <c:pt idx="0">
                  <c:v>40359</c:v>
                </c:pt>
                <c:pt idx="1">
                  <c:v>40390</c:v>
                </c:pt>
                <c:pt idx="2">
                  <c:v>40421</c:v>
                </c:pt>
                <c:pt idx="3">
                  <c:v>40451</c:v>
                </c:pt>
                <c:pt idx="4">
                  <c:v>40482</c:v>
                </c:pt>
                <c:pt idx="5">
                  <c:v>40512</c:v>
                </c:pt>
                <c:pt idx="6">
                  <c:v>40543</c:v>
                </c:pt>
                <c:pt idx="7">
                  <c:v>40574</c:v>
                </c:pt>
                <c:pt idx="8">
                  <c:v>40602</c:v>
                </c:pt>
                <c:pt idx="9">
                  <c:v>40633</c:v>
                </c:pt>
                <c:pt idx="10">
                  <c:v>40663</c:v>
                </c:pt>
                <c:pt idx="11">
                  <c:v>40694</c:v>
                </c:pt>
                <c:pt idx="12">
                  <c:v>40724</c:v>
                </c:pt>
                <c:pt idx="13">
                  <c:v>40755</c:v>
                </c:pt>
                <c:pt idx="14">
                  <c:v>40786</c:v>
                </c:pt>
                <c:pt idx="15">
                  <c:v>40816</c:v>
                </c:pt>
                <c:pt idx="16">
                  <c:v>40847</c:v>
                </c:pt>
                <c:pt idx="17">
                  <c:v>40877</c:v>
                </c:pt>
                <c:pt idx="18">
                  <c:v>40908</c:v>
                </c:pt>
                <c:pt idx="19">
                  <c:v>40939</c:v>
                </c:pt>
                <c:pt idx="20">
                  <c:v>40968</c:v>
                </c:pt>
                <c:pt idx="21">
                  <c:v>40999</c:v>
                </c:pt>
                <c:pt idx="22">
                  <c:v>41029</c:v>
                </c:pt>
                <c:pt idx="23">
                  <c:v>41060</c:v>
                </c:pt>
                <c:pt idx="24">
                  <c:v>41090</c:v>
                </c:pt>
                <c:pt idx="25">
                  <c:v>41121</c:v>
                </c:pt>
                <c:pt idx="26">
                  <c:v>41152</c:v>
                </c:pt>
                <c:pt idx="27">
                  <c:v>41182</c:v>
                </c:pt>
                <c:pt idx="28">
                  <c:v>41213</c:v>
                </c:pt>
                <c:pt idx="29">
                  <c:v>41243</c:v>
                </c:pt>
                <c:pt idx="30">
                  <c:v>41274</c:v>
                </c:pt>
                <c:pt idx="31">
                  <c:v>41305</c:v>
                </c:pt>
                <c:pt idx="32">
                  <c:v>41333</c:v>
                </c:pt>
                <c:pt idx="33">
                  <c:v>41364</c:v>
                </c:pt>
                <c:pt idx="34">
                  <c:v>41394</c:v>
                </c:pt>
                <c:pt idx="35">
                  <c:v>41425</c:v>
                </c:pt>
                <c:pt idx="36">
                  <c:v>41455</c:v>
                </c:pt>
                <c:pt idx="37">
                  <c:v>41486</c:v>
                </c:pt>
                <c:pt idx="38">
                  <c:v>41517</c:v>
                </c:pt>
                <c:pt idx="39">
                  <c:v>41547</c:v>
                </c:pt>
                <c:pt idx="40">
                  <c:v>41578</c:v>
                </c:pt>
                <c:pt idx="41">
                  <c:v>41608</c:v>
                </c:pt>
                <c:pt idx="42">
                  <c:v>41639</c:v>
                </c:pt>
                <c:pt idx="43">
                  <c:v>41670</c:v>
                </c:pt>
                <c:pt idx="44">
                  <c:v>41698</c:v>
                </c:pt>
                <c:pt idx="45">
                  <c:v>41729</c:v>
                </c:pt>
                <c:pt idx="46">
                  <c:v>41759</c:v>
                </c:pt>
                <c:pt idx="47">
                  <c:v>41790</c:v>
                </c:pt>
              </c:numCache>
            </c:numRef>
          </c:cat>
          <c:val>
            <c:numRef>
              <c:f>All!$E$2:$E$49</c:f>
              <c:numCache>
                <c:formatCode>General</c:formatCode>
                <c:ptCount val="48"/>
                <c:pt idx="16" formatCode="0">
                  <c:v>22.459928921507426</c:v>
                </c:pt>
                <c:pt idx="17" formatCode="0">
                  <c:v>25.431964613913205</c:v>
                </c:pt>
                <c:pt idx="18" formatCode="0">
                  <c:v>28.845071734890428</c:v>
                </c:pt>
                <c:pt idx="19" formatCode="0">
                  <c:v>32.604699002387775</c:v>
                </c:pt>
                <c:pt idx="20" formatCode="0">
                  <c:v>36.677513083071986</c:v>
                </c:pt>
                <c:pt idx="21" formatCode="0">
                  <c:v>41.119791033219997</c:v>
                </c:pt>
                <c:pt idx="22" formatCode="0">
                  <c:v>46.180250801549882</c:v>
                </c:pt>
                <c:pt idx="23" formatCode="0">
                  <c:v>51.877410906580053</c:v>
                </c:pt>
                <c:pt idx="24" formatCode="0">
                  <c:v>58.059756196795476</c:v>
                </c:pt>
                <c:pt idx="25" formatCode="0">
                  <c:v>64.427286672196004</c:v>
                </c:pt>
                <c:pt idx="26" formatCode="0">
                  <c:v>70.794817147596532</c:v>
                </c:pt>
                <c:pt idx="27" formatCode="0">
                  <c:v>77.162347622997089</c:v>
                </c:pt>
                <c:pt idx="28" formatCode="0">
                  <c:v>83.529878098397731</c:v>
                </c:pt>
                <c:pt idx="29" formatCode="0">
                  <c:v>89.897408573798216</c:v>
                </c:pt>
                <c:pt idx="30" formatCode="0">
                  <c:v>96.26493904919883</c:v>
                </c:pt>
                <c:pt idx="31" formatCode="0">
                  <c:v>102.63246952459937</c:v>
                </c:pt>
                <c:pt idx="32" formatCode="0">
                  <c:v>109</c:v>
                </c:pt>
                <c:pt idx="33" formatCode="0">
                  <c:v>115</c:v>
                </c:pt>
                <c:pt idx="34" formatCode="0">
                  <c:v>121</c:v>
                </c:pt>
                <c:pt idx="35" formatCode="0">
                  <c:v>127</c:v>
                </c:pt>
                <c:pt idx="36" formatCode="0">
                  <c:v>133</c:v>
                </c:pt>
                <c:pt idx="37" formatCode="0">
                  <c:v>139</c:v>
                </c:pt>
                <c:pt idx="38" formatCode="0">
                  <c:v>145</c:v>
                </c:pt>
                <c:pt idx="39" formatCode="0">
                  <c:v>151</c:v>
                </c:pt>
                <c:pt idx="40" formatCode="0">
                  <c:v>157</c:v>
                </c:pt>
                <c:pt idx="41" formatCode="0">
                  <c:v>163</c:v>
                </c:pt>
                <c:pt idx="42" formatCode="0">
                  <c:v>169</c:v>
                </c:pt>
                <c:pt idx="43" formatCode="0">
                  <c:v>175</c:v>
                </c:pt>
                <c:pt idx="44" formatCode="0">
                  <c:v>181</c:v>
                </c:pt>
                <c:pt idx="45" formatCode="0">
                  <c:v>187</c:v>
                </c:pt>
                <c:pt idx="46" formatCode="0">
                  <c:v>193</c:v>
                </c:pt>
                <c:pt idx="47" formatCode="0">
                  <c:v>199</c:v>
                </c:pt>
              </c:numCache>
            </c:numRef>
          </c:val>
        </c:ser>
        <c:ser>
          <c:idx val="1"/>
          <c:order val="1"/>
          <c:tx>
            <c:strRef>
              <c:f>All!$B$1</c:f>
              <c:strCache>
                <c:ptCount val="1"/>
                <c:pt idx="0">
                  <c:v>Current recruitment</c:v>
                </c:pt>
              </c:strCache>
            </c:strRef>
          </c:tx>
          <c:marker>
            <c:symbol val="square"/>
            <c:size val="5"/>
          </c:marker>
          <c:cat>
            <c:numRef>
              <c:f>All!$A$2:$A$49</c:f>
              <c:numCache>
                <c:formatCode>mmm\-yy</c:formatCode>
                <c:ptCount val="48"/>
                <c:pt idx="0">
                  <c:v>40359</c:v>
                </c:pt>
                <c:pt idx="1">
                  <c:v>40390</c:v>
                </c:pt>
                <c:pt idx="2">
                  <c:v>40421</c:v>
                </c:pt>
                <c:pt idx="3">
                  <c:v>40451</c:v>
                </c:pt>
                <c:pt idx="4">
                  <c:v>40482</c:v>
                </c:pt>
                <c:pt idx="5">
                  <c:v>40512</c:v>
                </c:pt>
                <c:pt idx="6">
                  <c:v>40543</c:v>
                </c:pt>
                <c:pt idx="7">
                  <c:v>40574</c:v>
                </c:pt>
                <c:pt idx="8">
                  <c:v>40602</c:v>
                </c:pt>
                <c:pt idx="9">
                  <c:v>40633</c:v>
                </c:pt>
                <c:pt idx="10">
                  <c:v>40663</c:v>
                </c:pt>
                <c:pt idx="11">
                  <c:v>40694</c:v>
                </c:pt>
                <c:pt idx="12">
                  <c:v>40724</c:v>
                </c:pt>
                <c:pt idx="13">
                  <c:v>40755</c:v>
                </c:pt>
                <c:pt idx="14">
                  <c:v>40786</c:v>
                </c:pt>
                <c:pt idx="15">
                  <c:v>40816</c:v>
                </c:pt>
                <c:pt idx="16">
                  <c:v>40847</c:v>
                </c:pt>
                <c:pt idx="17">
                  <c:v>40877</c:v>
                </c:pt>
                <c:pt idx="18">
                  <c:v>40908</c:v>
                </c:pt>
                <c:pt idx="19">
                  <c:v>40939</c:v>
                </c:pt>
                <c:pt idx="20">
                  <c:v>40968</c:v>
                </c:pt>
                <c:pt idx="21">
                  <c:v>40999</c:v>
                </c:pt>
                <c:pt idx="22">
                  <c:v>41029</c:v>
                </c:pt>
                <c:pt idx="23">
                  <c:v>41060</c:v>
                </c:pt>
                <c:pt idx="24">
                  <c:v>41090</c:v>
                </c:pt>
                <c:pt idx="25">
                  <c:v>41121</c:v>
                </c:pt>
                <c:pt idx="26">
                  <c:v>41152</c:v>
                </c:pt>
                <c:pt idx="27">
                  <c:v>41182</c:v>
                </c:pt>
                <c:pt idx="28">
                  <c:v>41213</c:v>
                </c:pt>
                <c:pt idx="29">
                  <c:v>41243</c:v>
                </c:pt>
                <c:pt idx="30">
                  <c:v>41274</c:v>
                </c:pt>
                <c:pt idx="31">
                  <c:v>41305</c:v>
                </c:pt>
                <c:pt idx="32">
                  <c:v>41333</c:v>
                </c:pt>
                <c:pt idx="33">
                  <c:v>41364</c:v>
                </c:pt>
                <c:pt idx="34">
                  <c:v>41394</c:v>
                </c:pt>
                <c:pt idx="35">
                  <c:v>41425</c:v>
                </c:pt>
                <c:pt idx="36">
                  <c:v>41455</c:v>
                </c:pt>
                <c:pt idx="37">
                  <c:v>41486</c:v>
                </c:pt>
                <c:pt idx="38">
                  <c:v>41517</c:v>
                </c:pt>
                <c:pt idx="39">
                  <c:v>41547</c:v>
                </c:pt>
                <c:pt idx="40">
                  <c:v>41578</c:v>
                </c:pt>
                <c:pt idx="41">
                  <c:v>41608</c:v>
                </c:pt>
                <c:pt idx="42">
                  <c:v>41639</c:v>
                </c:pt>
                <c:pt idx="43">
                  <c:v>41670</c:v>
                </c:pt>
                <c:pt idx="44">
                  <c:v>41698</c:v>
                </c:pt>
                <c:pt idx="45">
                  <c:v>41729</c:v>
                </c:pt>
                <c:pt idx="46">
                  <c:v>41759</c:v>
                </c:pt>
                <c:pt idx="47">
                  <c:v>41790</c:v>
                </c:pt>
              </c:numCache>
            </c:numRef>
          </c:cat>
          <c:val>
            <c:numRef>
              <c:f>All!$B$2:$B$40</c:f>
              <c:numCache>
                <c:formatCode>General</c:formatCode>
                <c:ptCount val="39"/>
                <c:pt idx="0">
                  <c:v>0</c:v>
                </c:pt>
                <c:pt idx="1">
                  <c:v>0</c:v>
                </c:pt>
                <c:pt idx="2">
                  <c:v>0</c:v>
                </c:pt>
                <c:pt idx="3">
                  <c:v>0</c:v>
                </c:pt>
                <c:pt idx="4">
                  <c:v>2</c:v>
                </c:pt>
                <c:pt idx="5">
                  <c:v>3</c:v>
                </c:pt>
                <c:pt idx="6">
                  <c:v>5</c:v>
                </c:pt>
                <c:pt idx="7">
                  <c:v>9</c:v>
                </c:pt>
                <c:pt idx="8">
                  <c:v>10</c:v>
                </c:pt>
                <c:pt idx="9">
                  <c:v>12</c:v>
                </c:pt>
                <c:pt idx="10">
                  <c:v>13</c:v>
                </c:pt>
                <c:pt idx="11">
                  <c:v>14</c:v>
                </c:pt>
                <c:pt idx="12">
                  <c:v>15</c:v>
                </c:pt>
                <c:pt idx="13">
                  <c:v>17</c:v>
                </c:pt>
                <c:pt idx="14">
                  <c:v>17</c:v>
                </c:pt>
                <c:pt idx="15">
                  <c:v>18</c:v>
                </c:pt>
                <c:pt idx="16">
                  <c:v>20</c:v>
                </c:pt>
                <c:pt idx="17">
                  <c:v>22</c:v>
                </c:pt>
                <c:pt idx="18">
                  <c:v>27</c:v>
                </c:pt>
                <c:pt idx="19">
                  <c:v>35</c:v>
                </c:pt>
                <c:pt idx="20">
                  <c:v>39</c:v>
                </c:pt>
                <c:pt idx="21">
                  <c:v>43</c:v>
                </c:pt>
                <c:pt idx="22">
                  <c:v>48</c:v>
                </c:pt>
                <c:pt idx="23">
                  <c:v>51</c:v>
                </c:pt>
                <c:pt idx="24">
                  <c:v>59</c:v>
                </c:pt>
                <c:pt idx="25">
                  <c:v>66</c:v>
                </c:pt>
                <c:pt idx="26">
                  <c:v>72</c:v>
                </c:pt>
                <c:pt idx="27">
                  <c:v>77</c:v>
                </c:pt>
                <c:pt idx="28">
                  <c:v>84</c:v>
                </c:pt>
                <c:pt idx="29">
                  <c:v>91</c:v>
                </c:pt>
                <c:pt idx="30">
                  <c:v>95</c:v>
                </c:pt>
                <c:pt idx="31">
                  <c:v>98</c:v>
                </c:pt>
                <c:pt idx="32">
                  <c:v>100</c:v>
                </c:pt>
                <c:pt idx="33">
                  <c:v>108</c:v>
                </c:pt>
                <c:pt idx="34">
                  <c:v>114</c:v>
                </c:pt>
                <c:pt idx="35">
                  <c:v>117</c:v>
                </c:pt>
                <c:pt idx="36">
                  <c:v>121</c:v>
                </c:pt>
                <c:pt idx="37">
                  <c:v>122</c:v>
                </c:pt>
                <c:pt idx="38">
                  <c:v>128</c:v>
                </c:pt>
              </c:numCache>
            </c:numRef>
          </c:val>
        </c:ser>
        <c:marker val="1"/>
        <c:axId val="56624640"/>
        <c:axId val="56626176"/>
      </c:lineChart>
      <c:dateAx>
        <c:axId val="56624640"/>
        <c:scaling>
          <c:orientation val="minMax"/>
        </c:scaling>
        <c:axPos val="b"/>
        <c:numFmt formatCode="mmm\-yy" sourceLinked="1"/>
        <c:majorTickMark val="none"/>
        <c:tickLblPos val="nextTo"/>
        <c:txPr>
          <a:bodyPr rot="-3600000"/>
          <a:lstStyle/>
          <a:p>
            <a:pPr>
              <a:defRPr lang="en-GB"/>
            </a:pPr>
            <a:endParaRPr lang="en-US"/>
          </a:p>
        </c:txPr>
        <c:crossAx val="56626176"/>
        <c:crosses val="autoZero"/>
        <c:auto val="1"/>
        <c:lblOffset val="100"/>
        <c:baseTimeUnit val="months"/>
      </c:dateAx>
      <c:valAx>
        <c:axId val="56626176"/>
        <c:scaling>
          <c:orientation val="minMax"/>
        </c:scaling>
        <c:axPos val="l"/>
        <c:majorGridlines/>
        <c:title>
          <c:tx>
            <c:rich>
              <a:bodyPr/>
              <a:lstStyle/>
              <a:p>
                <a:pPr>
                  <a:defRPr lang="en-GB"/>
                </a:pPr>
                <a:r>
                  <a:rPr lang="en-GB"/>
                  <a:t>Number of patients randomised</a:t>
                </a:r>
              </a:p>
            </c:rich>
          </c:tx>
          <c:layout>
            <c:manualLayout>
              <c:xMode val="edge"/>
              <c:yMode val="edge"/>
              <c:x val="0.177683814712569"/>
              <c:y val="0.27440349233835909"/>
            </c:manualLayout>
          </c:layout>
        </c:title>
        <c:numFmt formatCode="General" sourceLinked="1"/>
        <c:majorTickMark val="none"/>
        <c:tickLblPos val="nextTo"/>
        <c:txPr>
          <a:bodyPr/>
          <a:lstStyle/>
          <a:p>
            <a:pPr>
              <a:defRPr lang="en-GB"/>
            </a:pPr>
            <a:endParaRPr lang="en-US"/>
          </a:p>
        </c:txPr>
        <c:crossAx val="56624640"/>
        <c:crosses val="autoZero"/>
        <c:crossBetween val="between"/>
      </c:valAx>
      <c:valAx>
        <c:axId val="56648832"/>
        <c:scaling>
          <c:orientation val="minMax"/>
        </c:scaling>
        <c:axPos val="r"/>
        <c:title>
          <c:tx>
            <c:rich>
              <a:bodyPr rot="-5400000" vert="horz"/>
              <a:lstStyle/>
              <a:p>
                <a:pPr>
                  <a:defRPr lang="en-GB"/>
                </a:pPr>
                <a:r>
                  <a:rPr lang="en-GB"/>
                  <a:t>Number</a:t>
                </a:r>
                <a:r>
                  <a:rPr lang="en-GB" baseline="0"/>
                  <a:t> of centres open</a:t>
                </a:r>
              </a:p>
            </c:rich>
          </c:tx>
        </c:title>
        <c:numFmt formatCode="General" sourceLinked="1"/>
        <c:tickLblPos val="nextTo"/>
        <c:txPr>
          <a:bodyPr/>
          <a:lstStyle/>
          <a:p>
            <a:pPr>
              <a:defRPr lang="en-GB"/>
            </a:pPr>
            <a:endParaRPr lang="en-US"/>
          </a:p>
        </c:txPr>
        <c:crossAx val="56650752"/>
        <c:crosses val="max"/>
        <c:crossBetween val="between"/>
      </c:valAx>
      <c:catAx>
        <c:axId val="56650752"/>
        <c:scaling>
          <c:orientation val="minMax"/>
        </c:scaling>
        <c:delete val="1"/>
        <c:axPos val="b"/>
        <c:tickLblPos val="none"/>
        <c:crossAx val="56648832"/>
        <c:crosses val="autoZero"/>
        <c:auto val="1"/>
        <c:lblAlgn val="ctr"/>
        <c:lblOffset val="100"/>
      </c:catAx>
      <c:dTable>
        <c:showHorzBorder val="1"/>
        <c:showVertBorder val="1"/>
        <c:showOutline val="1"/>
        <c:showKeys val="1"/>
        <c:txPr>
          <a:bodyPr/>
          <a:lstStyle/>
          <a:p>
            <a:pPr rtl="0">
              <a:defRPr lang="en-GB" sz="680" baseline="0"/>
            </a:pPr>
            <a:endParaRPr lang="en-US"/>
          </a:p>
        </c:txPr>
      </c:dTable>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sz="1400"/>
            </a:pPr>
            <a:r>
              <a:rPr lang="en-US" sz="1400" dirty="0"/>
              <a:t>Number</a:t>
            </a:r>
            <a:r>
              <a:rPr lang="en-US" sz="1400" baseline="0" dirty="0"/>
              <a:t> of</a:t>
            </a:r>
            <a:r>
              <a:rPr lang="en-US" sz="1400" dirty="0"/>
              <a:t> patients recruited into TORPEDO-CF</a:t>
            </a:r>
            <a:r>
              <a:rPr lang="en-US" sz="1400" baseline="0" dirty="0"/>
              <a:t> by </a:t>
            </a:r>
            <a:r>
              <a:rPr lang="en-US" sz="1400" baseline="0" dirty="0" smtClean="0"/>
              <a:t>site </a:t>
            </a:r>
            <a:r>
              <a:rPr lang="en-US" sz="1400" baseline="0"/>
              <a:t>to </a:t>
            </a:r>
            <a:r>
              <a:rPr lang="en-US" sz="1400" baseline="0" smtClean="0"/>
              <a:t>31st </a:t>
            </a:r>
            <a:r>
              <a:rPr lang="en-US" sz="1400" baseline="0" dirty="0"/>
              <a:t>August 2013</a:t>
            </a:r>
            <a:endParaRPr lang="en-US" sz="1400" dirty="0"/>
          </a:p>
        </c:rich>
      </c:tx>
      <c:layout>
        <c:manualLayout>
          <c:xMode val="edge"/>
          <c:yMode val="edge"/>
          <c:x val="0.20418179790042501"/>
          <c:y val="1.43002128892585E-2"/>
        </c:manualLayout>
      </c:layout>
    </c:title>
    <c:plotArea>
      <c:layout/>
      <c:barChart>
        <c:barDir val="col"/>
        <c:grouping val="clustered"/>
        <c:ser>
          <c:idx val="0"/>
          <c:order val="0"/>
          <c:spPr>
            <a:solidFill>
              <a:schemeClr val="accent1"/>
            </a:solidFill>
          </c:spPr>
          <c:cat>
            <c:strRef>
              <c:f>Sheet1!$D$2:$D$43</c:f>
              <c:strCache>
                <c:ptCount val="42"/>
                <c:pt idx="0">
                  <c:v>Addenbrookes, Cambridge</c:v>
                </c:pt>
                <c:pt idx="1">
                  <c:v>Bath</c:v>
                </c:pt>
                <c:pt idx="2">
                  <c:v>Heartlands, Birmingham (Adult)</c:v>
                </c:pt>
                <c:pt idx="3">
                  <c:v>Derriford, Plymouth</c:v>
                </c:pt>
                <c:pt idx="4">
                  <c:v>Eastbourne</c:v>
                </c:pt>
                <c:pt idx="5">
                  <c:v>Gloucestershire Royal </c:v>
                </c:pt>
                <c:pt idx="6">
                  <c:v>Hillingdon</c:v>
                </c:pt>
                <c:pt idx="7">
                  <c:v>Kettering District General </c:v>
                </c:pt>
                <c:pt idx="8">
                  <c:v>Leighton, Crewe</c:v>
                </c:pt>
                <c:pt idx="9">
                  <c:v>Oxford Childrens </c:v>
                </c:pt>
                <c:pt idx="10">
                  <c:v>Pilgrim </c:v>
                </c:pt>
                <c:pt idx="11">
                  <c:v>Royal Devon &amp; Exeter (Adult)</c:v>
                </c:pt>
                <c:pt idx="12">
                  <c:v>Southampton </c:v>
                </c:pt>
                <c:pt idx="13">
                  <c:v>Torbay (Adult)</c:v>
                </c:pt>
                <c:pt idx="14">
                  <c:v>Chesterfield </c:v>
                </c:pt>
                <c:pt idx="15">
                  <c:v>Conquest</c:v>
                </c:pt>
                <c:pt idx="16">
                  <c:v>Derriford, Plymouth (Adult)</c:v>
                </c:pt>
                <c:pt idx="17">
                  <c:v>Edinburgh</c:v>
                </c:pt>
                <c:pt idx="18">
                  <c:v>New Cross, Wolverhampton</c:v>
                </c:pt>
                <c:pt idx="19">
                  <c:v>Portsmouth</c:v>
                </c:pt>
                <c:pt idx="20">
                  <c:v>Brighton</c:v>
                </c:pt>
                <c:pt idx="21">
                  <c:v>Sheffield Childrens </c:v>
                </c:pt>
                <c:pt idx="22">
                  <c:v>Wythenshawe, Manchester</c:v>
                </c:pt>
                <c:pt idx="23">
                  <c:v>Musgrove Park, Taunton</c:v>
                </c:pt>
                <c:pt idx="24">
                  <c:v>Norfolk &amp; Norwich</c:v>
                </c:pt>
                <c:pt idx="25">
                  <c:v>Royal Cornwall </c:v>
                </c:pt>
                <c:pt idx="26">
                  <c:v>Royal Preston</c:v>
                </c:pt>
                <c:pt idx="27">
                  <c:v>St James, Leeds</c:v>
                </c:pt>
                <c:pt idx="28">
                  <c:v>Walsgrave, Coventry</c:v>
                </c:pt>
                <c:pt idx="29">
                  <c:v>James Cook </c:v>
                </c:pt>
                <c:pt idx="30">
                  <c:v>King's College</c:v>
                </c:pt>
                <c:pt idx="31">
                  <c:v>King's Mill</c:v>
                </c:pt>
                <c:pt idx="32">
                  <c:v>Lincoln County </c:v>
                </c:pt>
                <c:pt idx="33">
                  <c:v>Royal Brompton</c:v>
                </c:pt>
                <c:pt idx="34">
                  <c:v>North Staffs</c:v>
                </c:pt>
                <c:pt idx="35">
                  <c:v>Great Ormond Street </c:v>
                </c:pt>
                <c:pt idx="36">
                  <c:v>Leicester Childrens</c:v>
                </c:pt>
                <c:pt idx="37">
                  <c:v>Royal Devon &amp; Exeter</c:v>
                </c:pt>
                <c:pt idx="38">
                  <c:v>Nottingham Childrens</c:v>
                </c:pt>
                <c:pt idx="39">
                  <c:v>Alder Hey, Liverpool</c:v>
                </c:pt>
                <c:pt idx="40">
                  <c:v>Birmingham Childrens</c:v>
                </c:pt>
                <c:pt idx="41">
                  <c:v>Bristol Childrens</c:v>
                </c:pt>
              </c:strCache>
            </c:strRef>
          </c:cat>
          <c:val>
            <c:numRef>
              <c:f>Sheet1!$E$2:$E$43</c:f>
              <c:numCache>
                <c:formatCode>General</c:formatCode>
                <c:ptCount val="42"/>
                <c:pt idx="0">
                  <c:v>1</c:v>
                </c:pt>
                <c:pt idx="1">
                  <c:v>1</c:v>
                </c:pt>
                <c:pt idx="2" formatCode="0">
                  <c:v>1</c:v>
                </c:pt>
                <c:pt idx="3">
                  <c:v>1</c:v>
                </c:pt>
                <c:pt idx="4" formatCode="0">
                  <c:v>1</c:v>
                </c:pt>
                <c:pt idx="5">
                  <c:v>1</c:v>
                </c:pt>
                <c:pt idx="6">
                  <c:v>1</c:v>
                </c:pt>
                <c:pt idx="7">
                  <c:v>1</c:v>
                </c:pt>
                <c:pt idx="8" formatCode="0">
                  <c:v>1</c:v>
                </c:pt>
                <c:pt idx="9">
                  <c:v>1</c:v>
                </c:pt>
                <c:pt idx="10" formatCode="0">
                  <c:v>1</c:v>
                </c:pt>
                <c:pt idx="11">
                  <c:v>1</c:v>
                </c:pt>
                <c:pt idx="12">
                  <c:v>1</c:v>
                </c:pt>
                <c:pt idx="13">
                  <c:v>1</c:v>
                </c:pt>
                <c:pt idx="14">
                  <c:v>2</c:v>
                </c:pt>
                <c:pt idx="15">
                  <c:v>2</c:v>
                </c:pt>
                <c:pt idx="16">
                  <c:v>2</c:v>
                </c:pt>
                <c:pt idx="17">
                  <c:v>2</c:v>
                </c:pt>
                <c:pt idx="18">
                  <c:v>2</c:v>
                </c:pt>
                <c:pt idx="19">
                  <c:v>2</c:v>
                </c:pt>
                <c:pt idx="20" formatCode="0">
                  <c:v>2</c:v>
                </c:pt>
                <c:pt idx="21">
                  <c:v>2</c:v>
                </c:pt>
                <c:pt idx="22">
                  <c:v>2</c:v>
                </c:pt>
                <c:pt idx="23">
                  <c:v>3</c:v>
                </c:pt>
                <c:pt idx="24">
                  <c:v>3</c:v>
                </c:pt>
                <c:pt idx="25">
                  <c:v>3</c:v>
                </c:pt>
                <c:pt idx="26">
                  <c:v>3</c:v>
                </c:pt>
                <c:pt idx="27">
                  <c:v>3</c:v>
                </c:pt>
                <c:pt idx="28">
                  <c:v>3</c:v>
                </c:pt>
                <c:pt idx="29">
                  <c:v>4</c:v>
                </c:pt>
                <c:pt idx="30">
                  <c:v>4</c:v>
                </c:pt>
                <c:pt idx="31">
                  <c:v>4</c:v>
                </c:pt>
                <c:pt idx="32">
                  <c:v>4</c:v>
                </c:pt>
                <c:pt idx="33">
                  <c:v>5</c:v>
                </c:pt>
                <c:pt idx="34">
                  <c:v>5</c:v>
                </c:pt>
                <c:pt idx="35">
                  <c:v>6</c:v>
                </c:pt>
                <c:pt idx="36" formatCode="0">
                  <c:v>6</c:v>
                </c:pt>
                <c:pt idx="37">
                  <c:v>6</c:v>
                </c:pt>
                <c:pt idx="38">
                  <c:v>7</c:v>
                </c:pt>
                <c:pt idx="39">
                  <c:v>8</c:v>
                </c:pt>
                <c:pt idx="40">
                  <c:v>8</c:v>
                </c:pt>
                <c:pt idx="41" formatCode="0">
                  <c:v>11</c:v>
                </c:pt>
              </c:numCache>
            </c:numRef>
          </c:val>
        </c:ser>
        <c:axId val="56677888"/>
        <c:axId val="56679424"/>
      </c:barChart>
      <c:catAx>
        <c:axId val="56677888"/>
        <c:scaling>
          <c:orientation val="minMax"/>
        </c:scaling>
        <c:axPos val="b"/>
        <c:numFmt formatCode="General" sourceLinked="1"/>
        <c:tickLblPos val="nextTo"/>
        <c:txPr>
          <a:bodyPr/>
          <a:lstStyle/>
          <a:p>
            <a:pPr>
              <a:defRPr sz="800" baseline="0"/>
            </a:pPr>
            <a:endParaRPr lang="en-US"/>
          </a:p>
        </c:txPr>
        <c:crossAx val="56679424"/>
        <c:crosses val="autoZero"/>
        <c:auto val="1"/>
        <c:lblAlgn val="ctr"/>
        <c:lblOffset val="100"/>
      </c:catAx>
      <c:valAx>
        <c:axId val="56679424"/>
        <c:scaling>
          <c:orientation val="minMax"/>
        </c:scaling>
        <c:axPos val="l"/>
        <c:majorGridlines/>
        <c:numFmt formatCode="General" sourceLinked="1"/>
        <c:tickLblPos val="nextTo"/>
        <c:crossAx val="56677888"/>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view3D>
      <c:rotX val="30"/>
      <c:perspective val="30"/>
    </c:view3D>
    <c:plotArea>
      <c:layout>
        <c:manualLayout>
          <c:layoutTarget val="inner"/>
          <c:xMode val="edge"/>
          <c:yMode val="edge"/>
          <c:x val="2.46407280504186E-2"/>
          <c:y val="6.5540332174269286E-2"/>
          <c:w val="0.60033086601488939"/>
          <c:h val="0.88158982714222778"/>
        </c:manualLayout>
      </c:layout>
      <c:pie3DChart>
        <c:varyColors val="1"/>
        <c:ser>
          <c:idx val="0"/>
          <c:order val="0"/>
          <c:cat>
            <c:strRef>
              <c:f>Sheet1!$A$4:$A$10</c:f>
              <c:strCache>
                <c:ptCount val="7"/>
                <c:pt idx="0">
                  <c:v>Does not want to be randomised</c:v>
                </c:pt>
                <c:pt idx="1">
                  <c:v>Does not want to receive IV treatment</c:v>
                </c:pt>
                <c:pt idx="2">
                  <c:v>Does not want to receive oral treatment</c:v>
                </c:pt>
                <c:pt idx="3">
                  <c:v>Does not want to attend follow-up</c:v>
                </c:pt>
                <c:pt idx="4">
                  <c:v>Family circumstances</c:v>
                </c:pt>
                <c:pt idx="5">
                  <c:v>Other reason*</c:v>
                </c:pt>
                <c:pt idx="6">
                  <c:v>No reason provided</c:v>
                </c:pt>
              </c:strCache>
            </c:strRef>
          </c:cat>
          <c:val>
            <c:numRef>
              <c:f>Sheet1!$B$4:$B$10</c:f>
              <c:numCache>
                <c:formatCode>General</c:formatCode>
                <c:ptCount val="7"/>
                <c:pt idx="0">
                  <c:v>6</c:v>
                </c:pt>
                <c:pt idx="1">
                  <c:v>109</c:v>
                </c:pt>
                <c:pt idx="2">
                  <c:v>17</c:v>
                </c:pt>
                <c:pt idx="3">
                  <c:v>5</c:v>
                </c:pt>
                <c:pt idx="4">
                  <c:v>6</c:v>
                </c:pt>
                <c:pt idx="5">
                  <c:v>2</c:v>
                </c:pt>
                <c:pt idx="6">
                  <c:v>34</c:v>
                </c:pt>
              </c:numCache>
            </c:numRef>
          </c:val>
        </c:ser>
      </c:pie3DChart>
    </c:plotArea>
    <c:legend>
      <c:legendPos val="r"/>
      <c:layout>
        <c:manualLayout>
          <c:xMode val="edge"/>
          <c:yMode val="edge"/>
          <c:x val="0.63315100405510638"/>
          <c:y val="0.19593269236023006"/>
          <c:w val="0.33153402778479213"/>
          <c:h val="0.68263271294082117"/>
        </c:manualLayout>
      </c:layout>
      <c:txPr>
        <a:bodyPr/>
        <a:lstStyle/>
        <a:p>
          <a:pPr>
            <a:defRPr sz="1200"/>
          </a:pPr>
          <a:endParaRPr lang="en-US"/>
        </a:p>
      </c:txPr>
    </c:legend>
    <c:plotVisOnly val="1"/>
    <c:dispBlanksAs val="zero"/>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0.03515</cdr:x>
      <cdr:y>0</cdr:y>
    </cdr:from>
    <cdr:to>
      <cdr:x>0.97279</cdr:x>
      <cdr:y>0.06695</cdr:y>
    </cdr:to>
    <cdr:sp macro="" textlink="">
      <cdr:nvSpPr>
        <cdr:cNvPr id="2" name="TextBox 1"/>
        <cdr:cNvSpPr txBox="1"/>
      </cdr:nvSpPr>
      <cdr:spPr>
        <a:xfrm xmlns:a="http://schemas.openxmlformats.org/drawingml/2006/main">
          <a:off x="295297" y="0"/>
          <a:ext cx="787716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b="1" dirty="0">
              <a:latin typeface="Arial" pitchFamily="34" charset="0"/>
              <a:cs typeface="Arial" pitchFamily="34" charset="0"/>
            </a:rPr>
            <a:t>TORPEDO Monthly and Cumulative Accrual to </a:t>
          </a:r>
          <a:r>
            <a:rPr lang="en-GB" sz="1200" b="1" dirty="0" smtClean="0">
              <a:latin typeface="Arial" pitchFamily="34" charset="0"/>
              <a:cs typeface="Arial" pitchFamily="34" charset="0"/>
            </a:rPr>
            <a:t>30/08/2013</a:t>
          </a:r>
          <a:endParaRPr lang="en-GB" sz="1200" b="1"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0.25271</cdr:x>
      <cdr:y>0.12117</cdr:y>
    </cdr:from>
    <cdr:to>
      <cdr:x>0.83691</cdr:x>
      <cdr:y>0.17652</cdr:y>
    </cdr:to>
    <cdr:sp macro="" textlink="">
      <cdr:nvSpPr>
        <cdr:cNvPr id="2" name="TextBox 1"/>
        <cdr:cNvSpPr txBox="1"/>
      </cdr:nvSpPr>
      <cdr:spPr>
        <a:xfrm xmlns:a="http://schemas.openxmlformats.org/drawingml/2006/main">
          <a:off x="3090714" y="875259"/>
          <a:ext cx="7144825" cy="3997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TORPEDO current and revised expected recruitment as of 31st August 2013  </a:t>
          </a:r>
        </a:p>
      </cdr:txBody>
    </cdr:sp>
  </cdr:relSizeAnchor>
</c:userShapes>
</file>

<file path=ppt/drawings/drawing3.xml><?xml version="1.0" encoding="utf-8"?>
<c:userShapes xmlns:c="http://schemas.openxmlformats.org/drawingml/2006/chart">
  <cdr:relSizeAnchor xmlns:cdr="http://schemas.openxmlformats.org/drawingml/2006/chartDrawing">
    <cdr:from>
      <cdr:x>0.08333</cdr:x>
      <cdr:y>0.08197</cdr:y>
    </cdr:from>
    <cdr:to>
      <cdr:x>0.86552</cdr:x>
      <cdr:y>0.2088</cdr:y>
    </cdr:to>
    <cdr:sp macro="" textlink="">
      <cdr:nvSpPr>
        <cdr:cNvPr id="2" name="TextBox 1"/>
        <cdr:cNvSpPr txBox="1"/>
      </cdr:nvSpPr>
      <cdr:spPr>
        <a:xfrm xmlns:a="http://schemas.openxmlformats.org/drawingml/2006/main">
          <a:off x="576064" y="360040"/>
          <a:ext cx="5407098" cy="5570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b="1" dirty="0"/>
            <a:t>Why did families say "No"? </a:t>
          </a:r>
        </a:p>
        <a:p xmlns:a="http://schemas.openxmlformats.org/drawingml/2006/main">
          <a:pPr algn="ctr"/>
          <a:r>
            <a:rPr lang="en-GB" sz="1200" b="1" dirty="0"/>
            <a:t>(as of </a:t>
          </a:r>
          <a:r>
            <a:rPr lang="en-GB" sz="1200" b="1" dirty="0" smtClean="0"/>
            <a:t>30th June </a:t>
          </a:r>
          <a:r>
            <a:rPr lang="en-GB" sz="1200" b="1" dirty="0"/>
            <a:t>2013</a:t>
          </a:r>
          <a:r>
            <a:rPr lang="en-GB" sz="1200" b="1" baseline="0" dirty="0"/>
            <a:t> 179</a:t>
          </a:r>
          <a:r>
            <a:rPr lang="en-GB" sz="1200" b="1" dirty="0"/>
            <a:t> eligible patients or their parents have said </a:t>
          </a:r>
          <a:r>
            <a:rPr lang="en-GB" sz="1200" b="1" dirty="0" smtClean="0"/>
            <a:t>“No")</a:t>
          </a:r>
          <a:endParaRPr lang="en-GB" sz="1200" b="1" dirty="0"/>
        </a:p>
      </cdr:txBody>
    </cdr:sp>
  </cdr:relSizeAnchor>
  <cdr:relSizeAnchor xmlns:cdr="http://schemas.openxmlformats.org/drawingml/2006/chartDrawing">
    <cdr:from>
      <cdr:x>0.07649</cdr:x>
      <cdr:y>0.72927</cdr:y>
    </cdr:from>
    <cdr:to>
      <cdr:x>0.60821</cdr:x>
      <cdr:y>1</cdr:y>
    </cdr:to>
    <cdr:sp macro="" textlink="">
      <cdr:nvSpPr>
        <cdr:cNvPr id="3" name="TextBox 2"/>
        <cdr:cNvSpPr txBox="1"/>
      </cdr:nvSpPr>
      <cdr:spPr>
        <a:xfrm xmlns:a="http://schemas.openxmlformats.org/drawingml/2006/main">
          <a:off x="475042" y="3098041"/>
          <a:ext cx="3302118" cy="11501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0.07292</cdr:x>
      <cdr:y>0.78689</cdr:y>
    </cdr:from>
    <cdr:to>
      <cdr:x>0.60464</cdr:x>
      <cdr:y>0.91235</cdr:y>
    </cdr:to>
    <cdr:sp macro="" textlink="">
      <cdr:nvSpPr>
        <cdr:cNvPr id="5" name="TextBox 2"/>
        <cdr:cNvSpPr txBox="1"/>
      </cdr:nvSpPr>
      <cdr:spPr>
        <a:xfrm xmlns:a="http://schemas.openxmlformats.org/drawingml/2006/main">
          <a:off x="504056" y="3456384"/>
          <a:ext cx="3675658" cy="551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800" dirty="0">
              <a:latin typeface="+mn-lt"/>
              <a:ea typeface="+mn-ea"/>
              <a:cs typeface="+mn-cs"/>
            </a:rPr>
            <a:t>Other</a:t>
          </a:r>
          <a:r>
            <a:rPr lang="en-GB" sz="800" baseline="0" dirty="0">
              <a:latin typeface="+mn-lt"/>
              <a:ea typeface="+mn-ea"/>
              <a:cs typeface="+mn-cs"/>
            </a:rPr>
            <a:t> reasons:</a:t>
          </a:r>
        </a:p>
        <a:p xmlns:a="http://schemas.openxmlformats.org/drawingml/2006/main">
          <a:r>
            <a:rPr lang="en-GB" sz="800" baseline="30000" dirty="0">
              <a:latin typeface="+mn-lt"/>
              <a:ea typeface="+mn-ea"/>
              <a:cs typeface="+mn-cs"/>
            </a:rPr>
            <a:t>1</a:t>
          </a:r>
          <a:r>
            <a:rPr lang="en-GB" sz="800" dirty="0">
              <a:latin typeface="+mn-lt"/>
              <a:ea typeface="+mn-ea"/>
              <a:cs typeface="+mn-cs"/>
            </a:rPr>
            <a:t>New diagnosis not sure about research</a:t>
          </a:r>
        </a:p>
        <a:p xmlns:a="http://schemas.openxmlformats.org/drawingml/2006/main">
          <a:r>
            <a:rPr lang="en-GB" sz="800" baseline="30000" dirty="0">
              <a:latin typeface="+mn-lt"/>
              <a:ea typeface="+mn-ea"/>
              <a:cs typeface="+mn-cs"/>
            </a:rPr>
            <a:t>2</a:t>
          </a:r>
          <a:r>
            <a:rPr lang="en-GB" sz="800" dirty="0">
              <a:latin typeface="+mn-lt"/>
              <a:ea typeface="+mn-ea"/>
              <a:cs typeface="+mn-cs"/>
            </a:rPr>
            <a:t>Patient declined study does not want eradication therapy</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dirty="0" smtClean="0">
                <a:latin typeface="+mn-lt"/>
                <a:cs typeface="+mn-cs"/>
              </a:defRPr>
            </a:lvl1pPr>
          </a:lstStyle>
          <a:p>
            <a:pPr>
              <a:defRPr/>
            </a:pPr>
            <a:r>
              <a:rPr lang="en-GB"/>
              <a:t>22/08/2012</a:t>
            </a:r>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AA14C6A-4CF3-44FD-9757-039DD2770946}" type="slidenum">
              <a:rPr lang="en-GB"/>
              <a:pPr>
                <a:defRPr/>
              </a:pPr>
              <a:t>‹#›</a:t>
            </a:fld>
            <a:endParaRPr lang="en-GB" dirty="0"/>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dirty="0" smtClean="0">
                <a:latin typeface="+mn-lt"/>
                <a:cs typeface="+mn-cs"/>
              </a:defRPr>
            </a:lvl1pPr>
          </a:lstStyle>
          <a:p>
            <a:pPr>
              <a:defRPr/>
            </a:pPr>
            <a:r>
              <a:rPr lang="en-GB"/>
              <a:t>22/08/2012</a:t>
            </a:r>
            <a:endParaRPr lang="en-GB"/>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FFFA6BD-ED27-447E-8646-9037779C8DE5}" type="slidenum">
              <a:rPr lang="en-GB"/>
              <a:pPr>
                <a:defRPr/>
              </a:pPr>
              <a:t>‹#›</a:t>
            </a:fld>
            <a:endParaRPr lang="en-GB" dirty="0"/>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56DDE72-4718-40CB-A805-988371A6118E}" type="slidenum">
              <a:rPr lang="en-GB" smtClean="0"/>
              <a:pPr>
                <a:defRPr/>
              </a:pPr>
              <a:t>1</a:t>
            </a:fld>
            <a:endParaRPr lang="en-GB" dirty="0"/>
          </a:p>
        </p:txBody>
      </p:sp>
      <p:sp>
        <p:nvSpPr>
          <p:cNvPr id="5" name="Date Placeholder 4"/>
          <p:cNvSpPr>
            <a:spLocks noGrp="1"/>
          </p:cNvSpPr>
          <p:nvPr>
            <p:ph type="dt" sz="quarter" idx="1"/>
          </p:nvPr>
        </p:nvSpPr>
        <p:spPr/>
        <p:txBody>
          <a:bodyPr/>
          <a:lstStyle/>
          <a:p>
            <a:pPr>
              <a:defRPr/>
            </a:pPr>
            <a:r>
              <a:rPr lang="en-GB"/>
              <a:t>22/08/2012</a:t>
            </a: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00EC47B-1941-4507-9B6B-7CC1399985BB}" type="slidenum">
              <a:rPr lang="en-GB" smtClean="0"/>
              <a:pPr>
                <a:defRPr/>
              </a:pPr>
              <a:t>13</a:t>
            </a:fld>
            <a:endParaRPr lang="en-GB" dirty="0"/>
          </a:p>
        </p:txBody>
      </p:sp>
      <p:sp>
        <p:nvSpPr>
          <p:cNvPr id="5" name="Date Placeholder 4"/>
          <p:cNvSpPr>
            <a:spLocks noGrp="1"/>
          </p:cNvSpPr>
          <p:nvPr>
            <p:ph type="dt" sz="quarter" idx="1"/>
          </p:nvPr>
        </p:nvSpPr>
        <p:spPr/>
        <p:txBody>
          <a:bodyPr/>
          <a:lstStyle/>
          <a:p>
            <a:pPr>
              <a:defRPr/>
            </a:pPr>
            <a:r>
              <a:rPr lang="en-GB"/>
              <a:t>22/08/2012</a:t>
            </a:r>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1B91F3D-E031-42E3-897B-5E2A37FE92D4}" type="slidenum">
              <a:rPr lang="en-GB" smtClean="0"/>
              <a:pPr>
                <a:defRPr/>
              </a:pPr>
              <a:t>15</a:t>
            </a:fld>
            <a:endParaRPr lang="en-GB" dirty="0"/>
          </a:p>
        </p:txBody>
      </p:sp>
      <p:sp>
        <p:nvSpPr>
          <p:cNvPr id="5" name="Date Placeholder 4"/>
          <p:cNvSpPr>
            <a:spLocks noGrp="1"/>
          </p:cNvSpPr>
          <p:nvPr>
            <p:ph type="dt" sz="quarter" idx="1"/>
          </p:nvPr>
        </p:nvSpPr>
        <p:spPr/>
        <p:txBody>
          <a:bodyPr/>
          <a:lstStyle/>
          <a:p>
            <a:pPr>
              <a:defRPr/>
            </a:pPr>
            <a:r>
              <a:rPr lang="en-GB"/>
              <a:t>22/08/2012</a:t>
            </a: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21EBE1B-1D15-4C33-847D-B5D1F30282AA}"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FBA01D76-6EC0-490F-8946-CA5585BFFC46}" type="slidenum">
              <a:rPr lang="en-GB" smtClean="0"/>
              <a:pPr>
                <a:defRPr/>
              </a:pPr>
              <a:t>5</a:t>
            </a:fld>
            <a:endParaRPr lang="en-GB" dirty="0"/>
          </a:p>
        </p:txBody>
      </p:sp>
      <p:sp>
        <p:nvSpPr>
          <p:cNvPr id="5" name="Date Placeholder 4"/>
          <p:cNvSpPr>
            <a:spLocks noGrp="1"/>
          </p:cNvSpPr>
          <p:nvPr>
            <p:ph type="dt" sz="quarter" idx="1"/>
          </p:nvPr>
        </p:nvSpPr>
        <p:spPr/>
        <p:txBody>
          <a:bodyPr/>
          <a:lstStyle/>
          <a:p>
            <a:pPr>
              <a:defRPr/>
            </a:pPr>
            <a:r>
              <a:rPr lang="en-GB"/>
              <a:t>22/08/2012</a:t>
            </a: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2F3F13E-D4D1-44F6-8B21-D3494DDECBF3}" type="slidenum">
              <a:rPr lang="en-GB" smtClean="0"/>
              <a:pPr>
                <a:defRPr/>
              </a:pPr>
              <a:t>6</a:t>
            </a:fld>
            <a:endParaRPr lang="en-GB" dirty="0"/>
          </a:p>
        </p:txBody>
      </p:sp>
      <p:sp>
        <p:nvSpPr>
          <p:cNvPr id="5" name="Date Placeholder 4"/>
          <p:cNvSpPr>
            <a:spLocks noGrp="1"/>
          </p:cNvSpPr>
          <p:nvPr>
            <p:ph type="dt" sz="quarter" idx="1"/>
          </p:nvPr>
        </p:nvSpPr>
        <p:spPr/>
        <p:txBody>
          <a:bodyPr/>
          <a:lstStyle/>
          <a:p>
            <a:pPr>
              <a:defRPr/>
            </a:pPr>
            <a:r>
              <a:rPr lang="en-GB"/>
              <a:t>22/08/2012</a:t>
            </a: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3EC34B6B-8C3C-46BB-BD09-0D751CD790E4}" type="slidenum">
              <a:rPr lang="en-GB" smtClean="0"/>
              <a:pPr>
                <a:defRPr/>
              </a:pPr>
              <a:t>7</a:t>
            </a:fld>
            <a:endParaRPr lang="en-GB" dirty="0"/>
          </a:p>
        </p:txBody>
      </p:sp>
      <p:sp>
        <p:nvSpPr>
          <p:cNvPr id="5" name="Date Placeholder 4"/>
          <p:cNvSpPr>
            <a:spLocks noGrp="1"/>
          </p:cNvSpPr>
          <p:nvPr>
            <p:ph type="dt" sz="quarter" idx="1"/>
          </p:nvPr>
        </p:nvSpPr>
        <p:spPr/>
        <p:txBody>
          <a:bodyPr/>
          <a:lstStyle/>
          <a:p>
            <a:pPr>
              <a:defRPr/>
            </a:pPr>
            <a:r>
              <a:rPr lang="en-GB"/>
              <a:t>22/08/2012</a:t>
            </a: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D5D58F6C-7C09-4FAF-B20A-A0C93A2FA93F}" type="slidenum">
              <a:rPr lang="en-GB" smtClean="0"/>
              <a:pPr>
                <a:defRPr/>
              </a:pPr>
              <a:t>8</a:t>
            </a:fld>
            <a:endParaRPr lang="en-GB" dirty="0"/>
          </a:p>
        </p:txBody>
      </p:sp>
      <p:sp>
        <p:nvSpPr>
          <p:cNvPr id="5" name="Date Placeholder 4"/>
          <p:cNvSpPr>
            <a:spLocks noGrp="1"/>
          </p:cNvSpPr>
          <p:nvPr>
            <p:ph type="dt" sz="quarter" idx="1"/>
          </p:nvPr>
        </p:nvSpPr>
        <p:spPr/>
        <p:txBody>
          <a:bodyPr/>
          <a:lstStyle/>
          <a:p>
            <a:pPr>
              <a:defRPr/>
            </a:pPr>
            <a:r>
              <a:rPr lang="en-GB"/>
              <a:t>22/08/2012</a:t>
            </a: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1031E97-9314-4ECF-9A8C-EE9A9C711FAC}" type="slidenum">
              <a:rPr lang="en-GB" smtClean="0"/>
              <a:pPr>
                <a:defRPr/>
              </a:pPr>
              <a:t>10</a:t>
            </a:fld>
            <a:endParaRPr lang="en-GB" dirty="0"/>
          </a:p>
        </p:txBody>
      </p:sp>
      <p:sp>
        <p:nvSpPr>
          <p:cNvPr id="5" name="Date Placeholder 4"/>
          <p:cNvSpPr>
            <a:spLocks noGrp="1"/>
          </p:cNvSpPr>
          <p:nvPr>
            <p:ph type="dt" sz="quarter" idx="1"/>
          </p:nvPr>
        </p:nvSpPr>
        <p:spPr/>
        <p:txBody>
          <a:bodyPr/>
          <a:lstStyle/>
          <a:p>
            <a:pPr>
              <a:defRPr/>
            </a:pPr>
            <a:r>
              <a:rPr lang="en-GB"/>
              <a:t>22/08/2012</a:t>
            </a: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3C33F0C-CE86-47D1-9A9B-B89C636440C7}" type="slidenum">
              <a:rPr lang="en-GB" smtClean="0"/>
              <a:pPr>
                <a:defRPr/>
              </a:pPr>
              <a:t>11</a:t>
            </a:fld>
            <a:endParaRPr lang="en-GB" dirty="0"/>
          </a:p>
        </p:txBody>
      </p:sp>
      <p:sp>
        <p:nvSpPr>
          <p:cNvPr id="5" name="Date Placeholder 4"/>
          <p:cNvSpPr>
            <a:spLocks noGrp="1"/>
          </p:cNvSpPr>
          <p:nvPr>
            <p:ph type="dt" sz="quarter" idx="1"/>
          </p:nvPr>
        </p:nvSpPr>
        <p:spPr/>
        <p:txBody>
          <a:bodyPr/>
          <a:lstStyle/>
          <a:p>
            <a:pPr>
              <a:defRPr/>
            </a:pPr>
            <a:r>
              <a:rPr lang="en-GB"/>
              <a:t>22/08/2012</a:t>
            </a:r>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A68949D-F3E3-4145-9ED7-1799E1B0A45C}" type="slidenum">
              <a:rPr lang="en-GB" smtClean="0"/>
              <a:pPr>
                <a:defRPr/>
              </a:pPr>
              <a:t>12</a:t>
            </a:fld>
            <a:endParaRPr lang="en-GB" dirty="0"/>
          </a:p>
        </p:txBody>
      </p:sp>
      <p:sp>
        <p:nvSpPr>
          <p:cNvPr id="5" name="Date Placeholder 4"/>
          <p:cNvSpPr>
            <a:spLocks noGrp="1"/>
          </p:cNvSpPr>
          <p:nvPr>
            <p:ph type="dt" sz="quarter" idx="1"/>
          </p:nvPr>
        </p:nvSpPr>
        <p:spPr/>
        <p:txBody>
          <a:bodyPr/>
          <a:lstStyle/>
          <a:p>
            <a:pPr>
              <a:defRPr/>
            </a:pPr>
            <a:r>
              <a:rPr lang="en-GB"/>
              <a:t>22/08/2012</a:t>
            </a: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54C2697-34BC-4080-8FCC-562D69682364}" type="datetime1">
              <a:rPr lang="en-US"/>
              <a:pPr>
                <a:defRPr/>
              </a:pPr>
              <a:t>10/7/2013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BDFF006-4914-461F-92A2-9B1AC381EA80}" type="slidenum">
              <a:rPr lang="en-GB"/>
              <a:pPr>
                <a:defRPr/>
              </a:pPr>
              <a:t>‹#›</a:t>
            </a:fld>
            <a:endParaRPr lang="en-GB"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1ECFD3C-3B4F-41E4-AA34-957F3C600535}" type="datetime1">
              <a:rPr lang="en-US"/>
              <a:pPr>
                <a:defRPr/>
              </a:pPr>
              <a:t>10/7/2013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A6A96DB-7743-45D0-9158-A0ECFFAAFC64}" type="slidenum">
              <a:rPr lang="en-GB"/>
              <a:pPr>
                <a:defRPr/>
              </a:pPr>
              <a:t>‹#›</a:t>
            </a:fld>
            <a:endParaRPr lang="en-GB"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29DFE8F-9316-49DE-8BB6-7F4B31655EA5}" type="datetime1">
              <a:rPr lang="en-US"/>
              <a:pPr>
                <a:defRPr/>
              </a:pPr>
              <a:t>10/7/2013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B910C54-5154-4CA5-94B6-A531B420CE1C}" type="slidenum">
              <a:rPr lang="en-GB"/>
              <a:pPr>
                <a:defRPr/>
              </a:pPr>
              <a:t>‹#›</a:t>
            </a:fld>
            <a:endParaRPr lang="en-GB"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6D0D6BB-E7C1-48BA-90F7-7C80574AB408}" type="datetime1">
              <a:rPr lang="en-US"/>
              <a:pPr>
                <a:defRPr/>
              </a:pPr>
              <a:t>10/7/2013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46EE1A9-B86B-4AE9-81B5-7E0078773FD6}" type="slidenum">
              <a:rPr lang="en-GB"/>
              <a:pPr>
                <a:defRPr/>
              </a:pPr>
              <a:t>‹#›</a:t>
            </a:fld>
            <a:endParaRPr lang="en-GB"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75D538-55C5-414E-BAD9-45F0C2A99A29}" type="datetime1">
              <a:rPr lang="en-US"/>
              <a:pPr>
                <a:defRPr/>
              </a:pPr>
              <a:t>10/7/2013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E33ACF0-82A8-41C4-84CD-F2B5F1C452D4}" type="slidenum">
              <a:rPr lang="en-GB"/>
              <a:pPr>
                <a:defRPr/>
              </a:pPr>
              <a:t>‹#›</a:t>
            </a:fld>
            <a:endParaRPr lang="en-GB"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DE19EDF-0D25-4BFD-BD61-7071EFBDDF08}" type="datetime1">
              <a:rPr lang="en-US"/>
              <a:pPr>
                <a:defRPr/>
              </a:pPr>
              <a:t>10/7/2013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8EF8812-BE30-4A44-93BB-740AED11C7E4}" type="slidenum">
              <a:rPr lang="en-GB"/>
              <a:pPr>
                <a:defRPr/>
              </a:pPr>
              <a:t>‹#›</a:t>
            </a:fld>
            <a:endParaRPr lang="en-GB"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A4A72CD-B48C-41CE-A7BD-B6BF25F405B3}" type="datetime1">
              <a:rPr lang="en-US"/>
              <a:pPr>
                <a:defRPr/>
              </a:pPr>
              <a:t>10/7/2013</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F6CC4DB-0049-4ED1-9DB3-5AC9ACC48309}" type="slidenum">
              <a:rPr lang="en-GB"/>
              <a:pPr>
                <a:defRPr/>
              </a:pPr>
              <a:t>‹#›</a:t>
            </a:fld>
            <a:endParaRPr lang="en-GB"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2DE9AA0-67E7-4811-A431-419C53403B20}" type="datetime1">
              <a:rPr lang="en-US"/>
              <a:pPr>
                <a:defRPr/>
              </a:pPr>
              <a:t>10/7/2013</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7C4AA21-1AD4-4BAB-9594-6388027F135D}" type="slidenum">
              <a:rPr lang="en-GB"/>
              <a:pPr>
                <a:defRPr/>
              </a:pPr>
              <a:t>‹#›</a:t>
            </a:fld>
            <a:endParaRPr lang="en-GB"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D55767-018F-4579-8A17-2A8259E5D9CC}" type="datetime1">
              <a:rPr lang="en-US"/>
              <a:pPr>
                <a:defRPr/>
              </a:pPr>
              <a:t>10/7/2013</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7DA01A6-B570-458E-AD00-1050589111AB}" type="slidenum">
              <a:rPr lang="en-GB"/>
              <a:pPr>
                <a:defRPr/>
              </a:pPr>
              <a:t>‹#›</a:t>
            </a:fld>
            <a:endParaRPr lang="en-GB"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7CA602-607C-47F4-A38F-034D1244500C}" type="datetime1">
              <a:rPr lang="en-US"/>
              <a:pPr>
                <a:defRPr/>
              </a:pPr>
              <a:t>10/7/2013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F425ACC-36A0-4798-BB44-FEE0D11A984F}" type="slidenum">
              <a:rPr lang="en-GB"/>
              <a:pPr>
                <a:defRPr/>
              </a:pPr>
              <a:t>‹#›</a:t>
            </a:fld>
            <a:endParaRPr lang="en-GB"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78394C-B341-495D-ACBE-B7A92F1583A5}" type="datetime1">
              <a:rPr lang="en-US"/>
              <a:pPr>
                <a:defRPr/>
              </a:pPr>
              <a:t>10/7/2013</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0B6AE96-D7BB-43F7-98E3-0DB74D82B3B1}" type="slidenum">
              <a:rPr lang="en-GB"/>
              <a:pPr>
                <a:defRPr/>
              </a:pPr>
              <a:t>‹#›</a:t>
            </a:fld>
            <a:endParaRPr lang="en-GB"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6AF71BF-82C0-4A73-9858-2BEDD613EFD8}" type="datetime1">
              <a:rPr lang="en-US"/>
              <a:pPr>
                <a:defRPr/>
              </a:pPr>
              <a:t>10/7/2013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FFD3F1D-BBF3-4003-B517-6EB954D59D0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torpedo@liverpool.ac.uk" TargetMode="External"/><Relationship Id="rId5" Type="http://schemas.openxmlformats.org/officeDocument/2006/relationships/image" Target="../media/image6.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www.torpedo-cf.org.uk/"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6.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10"/>
          <p:cNvGrpSpPr>
            <a:grpSpLocks/>
          </p:cNvGrpSpPr>
          <p:nvPr/>
        </p:nvGrpSpPr>
        <p:grpSpPr bwMode="auto">
          <a:xfrm>
            <a:off x="214313" y="5897563"/>
            <a:ext cx="8643937" cy="960437"/>
            <a:chOff x="214282" y="5898065"/>
            <a:chExt cx="8643998" cy="959959"/>
          </a:xfrm>
        </p:grpSpPr>
        <p:pic>
          <p:nvPicPr>
            <p:cNvPr id="15367" name="Picture 1" descr="image001"/>
            <p:cNvPicPr>
              <a:picLocks noChangeAspect="1" noChangeArrowheads="1"/>
            </p:cNvPicPr>
            <p:nvPr/>
          </p:nvPicPr>
          <p:blipFill>
            <a:blip r:embed="rId3">
              <a:lum bright="4000"/>
            </a:blip>
            <a:srcRect/>
            <a:stretch>
              <a:fillRect/>
            </a:stretch>
          </p:blipFill>
          <p:spPr bwMode="auto">
            <a:xfrm>
              <a:off x="214282" y="5898065"/>
              <a:ext cx="1304634" cy="959959"/>
            </a:xfrm>
            <a:prstGeom prst="rect">
              <a:avLst/>
            </a:prstGeom>
            <a:noFill/>
            <a:ln w="9525">
              <a:noFill/>
              <a:miter lim="800000"/>
              <a:headEnd/>
              <a:tailEnd/>
            </a:ln>
          </p:spPr>
        </p:pic>
        <p:pic>
          <p:nvPicPr>
            <p:cNvPr id="15368" name="Picture 16"/>
            <p:cNvPicPr>
              <a:picLocks noChangeAspect="1" noChangeArrowheads="1"/>
            </p:cNvPicPr>
            <p:nvPr/>
          </p:nvPicPr>
          <p:blipFill>
            <a:blip r:embed="rId4">
              <a:lum bright="4000"/>
            </a:blip>
            <a:srcRect/>
            <a:stretch>
              <a:fillRect/>
            </a:stretch>
          </p:blipFill>
          <p:spPr bwMode="auto">
            <a:xfrm>
              <a:off x="7572396" y="6000792"/>
              <a:ext cx="1225626" cy="677614"/>
            </a:xfrm>
            <a:prstGeom prst="rect">
              <a:avLst/>
            </a:prstGeom>
            <a:noFill/>
            <a:ln w="9525">
              <a:noFill/>
              <a:miter lim="800000"/>
              <a:headEnd/>
              <a:tailEnd/>
            </a:ln>
          </p:spPr>
        </p:pic>
        <p:cxnSp>
          <p:nvCxnSpPr>
            <p:cNvPr id="14" name="Straight Connector 13"/>
            <p:cNvCxnSpPr/>
            <p:nvPr/>
          </p:nvCxnSpPr>
          <p:spPr>
            <a:xfrm>
              <a:off x="285720" y="6713634"/>
              <a:ext cx="8572560" cy="158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362" name="Rectangle 7"/>
          <p:cNvSpPr>
            <a:spLocks noChangeArrowheads="1"/>
          </p:cNvSpPr>
          <p:nvPr/>
        </p:nvSpPr>
        <p:spPr bwMode="auto">
          <a:xfrm>
            <a:off x="0" y="0"/>
            <a:ext cx="4572000" cy="446088"/>
          </a:xfrm>
          <a:prstGeom prst="rect">
            <a:avLst/>
          </a:prstGeom>
          <a:noFill/>
          <a:ln w="9525">
            <a:noFill/>
            <a:miter lim="800000"/>
            <a:headEnd/>
            <a:tailEnd/>
          </a:ln>
        </p:spPr>
        <p:txBody>
          <a:bodyPr>
            <a:spAutoFit/>
          </a:bodyPr>
          <a:lstStyle/>
          <a:p>
            <a:pPr marL="342900" indent="-342900">
              <a:lnSpc>
                <a:spcPct val="105000"/>
              </a:lnSpc>
              <a:spcBef>
                <a:spcPct val="20000"/>
              </a:spcBef>
              <a:buClr>
                <a:srgbClr val="FFFF66"/>
              </a:buClr>
            </a:pPr>
            <a:r>
              <a:rPr lang="en-GB" sz="1000">
                <a:solidFill>
                  <a:srgbClr val="000099"/>
                </a:solidFill>
                <a:latin typeface="Verdana" pitchFamily="34" charset="0"/>
              </a:rPr>
              <a:t>EudraCT number: 2009-012575-10</a:t>
            </a:r>
          </a:p>
          <a:p>
            <a:pPr marL="342900" indent="-342900">
              <a:lnSpc>
                <a:spcPct val="105000"/>
              </a:lnSpc>
              <a:spcBef>
                <a:spcPct val="20000"/>
              </a:spcBef>
              <a:buClr>
                <a:srgbClr val="FFFF66"/>
              </a:buClr>
            </a:pPr>
            <a:r>
              <a:rPr lang="en-GB" sz="1000">
                <a:solidFill>
                  <a:srgbClr val="000099"/>
                </a:solidFill>
                <a:latin typeface="Verdana" pitchFamily="34" charset="0"/>
              </a:rPr>
              <a:t>ISRCTN number: ISRCTN02734162</a:t>
            </a:r>
          </a:p>
        </p:txBody>
      </p:sp>
      <p:sp>
        <p:nvSpPr>
          <p:cNvPr id="15363" name="TextBox 9"/>
          <p:cNvSpPr txBox="1">
            <a:spLocks noChangeArrowheads="1"/>
          </p:cNvSpPr>
          <p:nvPr/>
        </p:nvSpPr>
        <p:spPr bwMode="auto">
          <a:xfrm>
            <a:off x="755650" y="2997200"/>
            <a:ext cx="2901950" cy="2216150"/>
          </a:xfrm>
          <a:prstGeom prst="rect">
            <a:avLst/>
          </a:prstGeom>
          <a:noFill/>
          <a:ln w="9525">
            <a:noFill/>
            <a:miter lim="800000"/>
            <a:headEnd/>
            <a:tailEnd/>
          </a:ln>
        </p:spPr>
        <p:txBody>
          <a:bodyPr>
            <a:spAutoFit/>
          </a:bodyPr>
          <a:lstStyle/>
          <a:p>
            <a:endParaRPr lang="en-GB" sz="1400">
              <a:solidFill>
                <a:srgbClr val="000099"/>
              </a:solidFill>
              <a:latin typeface="Verdana" pitchFamily="34" charset="0"/>
            </a:endParaRPr>
          </a:p>
          <a:p>
            <a:pPr algn="ctr"/>
            <a:r>
              <a:rPr lang="en-GB" sz="1400" b="1">
                <a:solidFill>
                  <a:srgbClr val="000099"/>
                </a:solidFill>
                <a:latin typeface="Verdana" pitchFamily="34" charset="0"/>
              </a:rPr>
              <a:t>Chief Investigator:    </a:t>
            </a:r>
          </a:p>
          <a:p>
            <a:pPr algn="ctr"/>
            <a:r>
              <a:rPr lang="en-GB" sz="1400">
                <a:solidFill>
                  <a:srgbClr val="000099"/>
                </a:solidFill>
                <a:latin typeface="Verdana" pitchFamily="34" charset="0"/>
              </a:rPr>
              <a:t>Dr Simon Langton Hewer</a:t>
            </a:r>
          </a:p>
          <a:p>
            <a:pPr algn="ctr"/>
            <a:endParaRPr lang="en-GB" sz="1400">
              <a:solidFill>
                <a:srgbClr val="000099"/>
              </a:solidFill>
              <a:latin typeface="Verdana" pitchFamily="34" charset="0"/>
            </a:endParaRPr>
          </a:p>
          <a:p>
            <a:pPr algn="ctr"/>
            <a:r>
              <a:rPr lang="en-GB" sz="1400" b="1">
                <a:solidFill>
                  <a:srgbClr val="000099"/>
                </a:solidFill>
                <a:latin typeface="Verdana" pitchFamily="34" charset="0"/>
              </a:rPr>
              <a:t>Co-Investigator:</a:t>
            </a:r>
          </a:p>
          <a:p>
            <a:pPr algn="ctr"/>
            <a:r>
              <a:rPr lang="en-GB" sz="1400">
                <a:solidFill>
                  <a:srgbClr val="000099"/>
                </a:solidFill>
                <a:latin typeface="Verdana" pitchFamily="34" charset="0"/>
              </a:rPr>
              <a:t>Prof Alan Smyth</a:t>
            </a:r>
          </a:p>
          <a:p>
            <a:pPr algn="ctr"/>
            <a:endParaRPr lang="en-GB" sz="1400" b="1">
              <a:solidFill>
                <a:srgbClr val="000099"/>
              </a:solidFill>
              <a:latin typeface="Verdana" pitchFamily="34" charset="0"/>
            </a:endParaRPr>
          </a:p>
          <a:p>
            <a:pPr algn="ctr"/>
            <a:r>
              <a:rPr lang="en-GB" sz="1400" b="1">
                <a:solidFill>
                  <a:srgbClr val="000099"/>
                </a:solidFill>
                <a:latin typeface="Verdana" pitchFamily="34" charset="0"/>
              </a:rPr>
              <a:t>Trial Co-ordinator:</a:t>
            </a:r>
          </a:p>
          <a:p>
            <a:pPr algn="ctr"/>
            <a:r>
              <a:rPr lang="en-GB" sz="1400">
                <a:solidFill>
                  <a:srgbClr val="000099"/>
                </a:solidFill>
                <a:latin typeface="Verdana" pitchFamily="34" charset="0"/>
              </a:rPr>
              <a:t>Hannah Short</a:t>
            </a:r>
          </a:p>
          <a:p>
            <a:endParaRPr lang="en-GB" sz="1200">
              <a:solidFill>
                <a:srgbClr val="000099"/>
              </a:solidFill>
              <a:latin typeface="Verdana" pitchFamily="34" charset="0"/>
            </a:endParaRPr>
          </a:p>
        </p:txBody>
      </p:sp>
      <p:sp>
        <p:nvSpPr>
          <p:cNvPr id="15364" name="Title 9"/>
          <p:cNvSpPr>
            <a:spLocks noGrp="1"/>
          </p:cNvSpPr>
          <p:nvPr>
            <p:ph type="ctrTitle"/>
          </p:nvPr>
        </p:nvSpPr>
        <p:spPr>
          <a:xfrm>
            <a:off x="971550" y="1484313"/>
            <a:ext cx="7416800" cy="1250950"/>
          </a:xfrm>
        </p:spPr>
        <p:txBody>
          <a:bodyPr/>
          <a:lstStyle/>
          <a:p>
            <a:r>
              <a:rPr lang="en-GB" sz="2400" b="1" u="sng" smtClean="0">
                <a:solidFill>
                  <a:srgbClr val="000099"/>
                </a:solidFill>
                <a:latin typeface="Verdana" pitchFamily="34" charset="0"/>
              </a:rPr>
              <a:t>T</a:t>
            </a:r>
            <a:r>
              <a:rPr lang="en-GB" sz="2400" b="1" smtClean="0">
                <a:solidFill>
                  <a:srgbClr val="000099"/>
                </a:solidFill>
                <a:latin typeface="Verdana" pitchFamily="34" charset="0"/>
              </a:rPr>
              <a:t>rial</a:t>
            </a:r>
            <a:r>
              <a:rPr lang="en-GB" sz="2000" b="1" smtClean="0">
                <a:solidFill>
                  <a:srgbClr val="000099"/>
                </a:solidFill>
                <a:latin typeface="Verdana" pitchFamily="34" charset="0"/>
              </a:rPr>
              <a:t> of </a:t>
            </a:r>
            <a:r>
              <a:rPr lang="en-GB" sz="2000" b="1" u="sng" smtClean="0">
                <a:solidFill>
                  <a:srgbClr val="000099"/>
                </a:solidFill>
                <a:latin typeface="Verdana" pitchFamily="34" charset="0"/>
              </a:rPr>
              <a:t>O</a:t>
            </a:r>
            <a:r>
              <a:rPr lang="en-GB" sz="2000" b="1" smtClean="0">
                <a:solidFill>
                  <a:srgbClr val="000099"/>
                </a:solidFill>
                <a:latin typeface="Verdana" pitchFamily="34" charset="0"/>
              </a:rPr>
              <a:t>ptimal The</a:t>
            </a:r>
            <a:r>
              <a:rPr lang="en-GB" sz="2000" b="1" u="sng" smtClean="0">
                <a:solidFill>
                  <a:srgbClr val="000099"/>
                </a:solidFill>
                <a:latin typeface="Verdana" pitchFamily="34" charset="0"/>
              </a:rPr>
              <a:t>R</a:t>
            </a:r>
            <a:r>
              <a:rPr lang="en-GB" sz="2000" b="1" smtClean="0">
                <a:solidFill>
                  <a:srgbClr val="000099"/>
                </a:solidFill>
                <a:latin typeface="Verdana" pitchFamily="34" charset="0"/>
              </a:rPr>
              <a:t>apy for </a:t>
            </a:r>
            <a:r>
              <a:rPr lang="en-GB" sz="2000" b="1" u="sng" smtClean="0">
                <a:solidFill>
                  <a:srgbClr val="000099"/>
                </a:solidFill>
                <a:latin typeface="Verdana" pitchFamily="34" charset="0"/>
              </a:rPr>
              <a:t>P</a:t>
            </a:r>
            <a:r>
              <a:rPr lang="en-GB" sz="2000" b="1" smtClean="0">
                <a:solidFill>
                  <a:srgbClr val="000099"/>
                </a:solidFill>
                <a:latin typeface="Verdana" pitchFamily="34" charset="0"/>
              </a:rPr>
              <a:t>seudomonas </a:t>
            </a:r>
            <a:r>
              <a:rPr lang="en-GB" sz="2000" b="1" u="sng" smtClean="0">
                <a:solidFill>
                  <a:srgbClr val="000099"/>
                </a:solidFill>
                <a:latin typeface="Verdana" pitchFamily="34" charset="0"/>
              </a:rPr>
              <a:t>E</a:t>
            </a:r>
            <a:r>
              <a:rPr lang="en-GB" sz="2000" b="1" smtClean="0">
                <a:solidFill>
                  <a:srgbClr val="000099"/>
                </a:solidFill>
                <a:latin typeface="Verdana" pitchFamily="34" charset="0"/>
              </a:rPr>
              <a:t>ra</a:t>
            </a:r>
            <a:r>
              <a:rPr lang="en-GB" sz="2000" b="1" u="sng" smtClean="0">
                <a:solidFill>
                  <a:srgbClr val="000099"/>
                </a:solidFill>
                <a:latin typeface="Verdana" pitchFamily="34" charset="0"/>
              </a:rPr>
              <a:t>D</a:t>
            </a:r>
            <a:r>
              <a:rPr lang="en-GB" sz="2000" b="1" smtClean="0">
                <a:solidFill>
                  <a:srgbClr val="000099"/>
                </a:solidFill>
                <a:latin typeface="Verdana" pitchFamily="34" charset="0"/>
              </a:rPr>
              <a:t>icati</a:t>
            </a:r>
            <a:r>
              <a:rPr lang="en-GB" sz="2000" b="1" u="sng" smtClean="0">
                <a:solidFill>
                  <a:srgbClr val="000099"/>
                </a:solidFill>
                <a:latin typeface="Verdana" pitchFamily="34" charset="0"/>
              </a:rPr>
              <a:t>O</a:t>
            </a:r>
            <a:r>
              <a:rPr lang="en-GB" sz="2000" b="1" smtClean="0">
                <a:solidFill>
                  <a:srgbClr val="000099"/>
                </a:solidFill>
                <a:latin typeface="Verdana" pitchFamily="34" charset="0"/>
              </a:rPr>
              <a:t>n in Cystic Fibrosis</a:t>
            </a:r>
          </a:p>
        </p:txBody>
      </p:sp>
      <p:pic>
        <p:nvPicPr>
          <p:cNvPr id="15365" name="Picture 10" descr="TORPEDO-CF-BLUE&amp;GREEN.jpg"/>
          <p:cNvPicPr>
            <a:picLocks noChangeAspect="1"/>
          </p:cNvPicPr>
          <p:nvPr/>
        </p:nvPicPr>
        <p:blipFill>
          <a:blip r:embed="rId5">
            <a:lum bright="2000"/>
          </a:blip>
          <a:srcRect/>
          <a:stretch>
            <a:fillRect/>
          </a:stretch>
        </p:blipFill>
        <p:spPr bwMode="auto">
          <a:xfrm>
            <a:off x="2339975" y="549275"/>
            <a:ext cx="4608513" cy="1065213"/>
          </a:xfrm>
          <a:prstGeom prst="rect">
            <a:avLst/>
          </a:prstGeom>
          <a:noFill/>
          <a:ln w="9525">
            <a:noFill/>
            <a:miter lim="800000"/>
            <a:headEnd/>
            <a:tailEnd/>
          </a:ln>
        </p:spPr>
      </p:pic>
      <p:pic>
        <p:nvPicPr>
          <p:cNvPr id="15366" name="Picture 9" descr="Cycling NACFC Oct 2012.jpg"/>
          <p:cNvPicPr>
            <a:picLocks noChangeAspect="1"/>
          </p:cNvPicPr>
          <p:nvPr/>
        </p:nvPicPr>
        <p:blipFill>
          <a:blip r:embed="rId6"/>
          <a:srcRect/>
          <a:stretch>
            <a:fillRect/>
          </a:stretch>
        </p:blipFill>
        <p:spPr bwMode="auto">
          <a:xfrm>
            <a:off x="4419600" y="2895600"/>
            <a:ext cx="3973513" cy="29813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5"/>
          <p:cNvSpPr txBox="1">
            <a:spLocks noChangeArrowheads="1"/>
          </p:cNvSpPr>
          <p:nvPr/>
        </p:nvSpPr>
        <p:spPr bwMode="auto">
          <a:xfrm>
            <a:off x="323850" y="765175"/>
            <a:ext cx="8572500" cy="646113"/>
          </a:xfrm>
          <a:prstGeom prst="rect">
            <a:avLst/>
          </a:prstGeom>
          <a:noFill/>
          <a:ln w="9525">
            <a:noFill/>
            <a:miter lim="800000"/>
            <a:headEnd/>
            <a:tailEnd/>
          </a:ln>
        </p:spPr>
        <p:txBody>
          <a:bodyPr>
            <a:spAutoFit/>
          </a:bodyPr>
          <a:lstStyle/>
          <a:p>
            <a:pPr algn="just"/>
            <a:endParaRPr lang="en-GB">
              <a:solidFill>
                <a:srgbClr val="003399"/>
              </a:solidFill>
              <a:latin typeface="Calibri" pitchFamily="34" charset="0"/>
            </a:endParaRPr>
          </a:p>
          <a:p>
            <a:pPr algn="just"/>
            <a:endParaRPr lang="en-GB">
              <a:solidFill>
                <a:srgbClr val="000099"/>
              </a:solidFill>
              <a:latin typeface="Calibri" pitchFamily="34" charset="0"/>
            </a:endParaRPr>
          </a:p>
        </p:txBody>
      </p:sp>
      <p:sp>
        <p:nvSpPr>
          <p:cNvPr id="9" name="Content Placeholder 2"/>
          <p:cNvSpPr txBox="1">
            <a:spLocks/>
          </p:cNvSpPr>
          <p:nvPr/>
        </p:nvSpPr>
        <p:spPr>
          <a:xfrm>
            <a:off x="0" y="188640"/>
            <a:ext cx="8172400" cy="720080"/>
          </a:xfrm>
          <a:prstGeom prst="rect">
            <a:avLst/>
          </a:prstGeom>
        </p:spPr>
        <p:txBody>
          <a:bodyPr>
            <a:normAutofit/>
          </a:bodyPr>
          <a:lstStyle/>
          <a:p>
            <a:pPr marL="342900" indent="-342900" algn="ctr" fontAlgn="auto">
              <a:spcBef>
                <a:spcPct val="20000"/>
              </a:spcBef>
              <a:spcAft>
                <a:spcPts val="0"/>
              </a:spcAft>
              <a:buFont typeface="Arial" pitchFamily="34" charset="0"/>
              <a:buNone/>
              <a:defRPr/>
            </a:pPr>
            <a:r>
              <a:rPr lang="en-US" sz="2800" b="1" dirty="0">
                <a:ln w="12700">
                  <a:solidFill>
                    <a:schemeClr val="tx2">
                      <a:satMod val="155000"/>
                    </a:schemeClr>
                  </a:solidFill>
                  <a:prstDash val="solid"/>
                </a:ln>
                <a:solidFill>
                  <a:srgbClr val="000099"/>
                </a:solidFill>
                <a:latin typeface="Verdana" pitchFamily="34" charset="0"/>
                <a:cs typeface="+mn-cs"/>
              </a:rPr>
              <a:t>Recruitment issues</a:t>
            </a:r>
            <a:endParaRPr lang="en-US" sz="2800" b="1" dirty="0">
              <a:ln w="12700">
                <a:solidFill>
                  <a:schemeClr val="tx2">
                    <a:satMod val="155000"/>
                  </a:schemeClr>
                </a:solidFill>
                <a:prstDash val="solid"/>
              </a:ln>
              <a:solidFill>
                <a:srgbClr val="000099"/>
              </a:solidFill>
              <a:latin typeface="Verdana" pitchFamily="34" charset="0"/>
              <a:cs typeface="+mn-cs"/>
            </a:endParaRPr>
          </a:p>
        </p:txBody>
      </p:sp>
      <p:grpSp>
        <p:nvGrpSpPr>
          <p:cNvPr id="30723" name="Group 11"/>
          <p:cNvGrpSpPr>
            <a:grpSpLocks/>
          </p:cNvGrpSpPr>
          <p:nvPr/>
        </p:nvGrpSpPr>
        <p:grpSpPr bwMode="auto">
          <a:xfrm>
            <a:off x="214313" y="5897563"/>
            <a:ext cx="8643937" cy="960437"/>
            <a:chOff x="214282" y="5898065"/>
            <a:chExt cx="8643998" cy="959959"/>
          </a:xfrm>
        </p:grpSpPr>
        <p:pic>
          <p:nvPicPr>
            <p:cNvPr id="30726" name="Picture 1" descr="image001"/>
            <p:cNvPicPr>
              <a:picLocks noChangeAspect="1" noChangeArrowheads="1"/>
            </p:cNvPicPr>
            <p:nvPr/>
          </p:nvPicPr>
          <p:blipFill>
            <a:blip r:embed="rId3"/>
            <a:srcRect/>
            <a:stretch>
              <a:fillRect/>
            </a:stretch>
          </p:blipFill>
          <p:spPr bwMode="auto">
            <a:xfrm>
              <a:off x="214282" y="5898065"/>
              <a:ext cx="1304634" cy="959959"/>
            </a:xfrm>
            <a:prstGeom prst="rect">
              <a:avLst/>
            </a:prstGeom>
            <a:noFill/>
            <a:ln w="9525">
              <a:noFill/>
              <a:miter lim="800000"/>
              <a:headEnd/>
              <a:tailEnd/>
            </a:ln>
          </p:spPr>
        </p:pic>
        <p:pic>
          <p:nvPicPr>
            <p:cNvPr id="30727" name="Picture 16"/>
            <p:cNvPicPr>
              <a:picLocks noChangeAspect="1" noChangeArrowheads="1"/>
            </p:cNvPicPr>
            <p:nvPr/>
          </p:nvPicPr>
          <p:blipFill>
            <a:blip r:embed="rId4"/>
            <a:srcRect/>
            <a:stretch>
              <a:fillRect/>
            </a:stretch>
          </p:blipFill>
          <p:spPr bwMode="auto">
            <a:xfrm>
              <a:off x="7572396" y="6000792"/>
              <a:ext cx="1225626" cy="677614"/>
            </a:xfrm>
            <a:prstGeom prst="rect">
              <a:avLst/>
            </a:prstGeom>
            <a:noFill/>
            <a:ln w="9525">
              <a:noFill/>
              <a:miter lim="800000"/>
              <a:headEnd/>
              <a:tailEnd/>
            </a:ln>
          </p:spPr>
        </p:pic>
        <p:cxnSp>
          <p:nvCxnSpPr>
            <p:cNvPr id="15" name="Straight Connector 14"/>
            <p:cNvCxnSpPr/>
            <p:nvPr/>
          </p:nvCxnSpPr>
          <p:spPr>
            <a:xfrm>
              <a:off x="285720" y="6713634"/>
              <a:ext cx="8572560" cy="1586"/>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0724" name="Picture 32" descr="rocket.jpg"/>
          <p:cNvPicPr>
            <a:picLocks noChangeAspect="1"/>
          </p:cNvPicPr>
          <p:nvPr/>
        </p:nvPicPr>
        <p:blipFill>
          <a:blip r:embed="rId5"/>
          <a:srcRect/>
          <a:stretch>
            <a:fillRect/>
          </a:stretch>
        </p:blipFill>
        <p:spPr bwMode="auto">
          <a:xfrm>
            <a:off x="8001000" y="31750"/>
            <a:ext cx="1073150" cy="968375"/>
          </a:xfrm>
          <a:prstGeom prst="rect">
            <a:avLst/>
          </a:prstGeom>
          <a:noFill/>
          <a:ln w="9525">
            <a:noFill/>
            <a:miter lim="800000"/>
            <a:headEnd/>
            <a:tailEnd/>
          </a:ln>
        </p:spPr>
      </p:pic>
      <p:sp>
        <p:nvSpPr>
          <p:cNvPr id="30725" name="TextBox 51"/>
          <p:cNvSpPr txBox="1">
            <a:spLocks noChangeArrowheads="1"/>
          </p:cNvSpPr>
          <p:nvPr/>
        </p:nvSpPr>
        <p:spPr bwMode="auto">
          <a:xfrm>
            <a:off x="250825" y="692150"/>
            <a:ext cx="8569325" cy="5972175"/>
          </a:xfrm>
          <a:prstGeom prst="rect">
            <a:avLst/>
          </a:prstGeom>
          <a:noFill/>
          <a:ln w="9525">
            <a:noFill/>
            <a:miter lim="800000"/>
            <a:headEnd/>
            <a:tailEnd/>
          </a:ln>
        </p:spPr>
        <p:txBody>
          <a:bodyPr>
            <a:spAutoFit/>
          </a:bodyPr>
          <a:lstStyle/>
          <a:p>
            <a:pPr algn="just"/>
            <a:endParaRPr lang="en-GB" sz="1600" b="1" u="sng">
              <a:solidFill>
                <a:srgbClr val="000099"/>
              </a:solidFill>
              <a:latin typeface="Verdana" pitchFamily="34" charset="0"/>
            </a:endParaRPr>
          </a:p>
          <a:p>
            <a:pPr algn="just"/>
            <a:endParaRPr lang="en-GB" sz="1600" b="1" u="sng">
              <a:solidFill>
                <a:srgbClr val="000099"/>
              </a:solidFill>
              <a:latin typeface="Verdana" pitchFamily="34" charset="0"/>
            </a:endParaRPr>
          </a:p>
          <a:p>
            <a:pPr algn="just"/>
            <a:r>
              <a:rPr lang="en-GB" sz="1600" b="1">
                <a:solidFill>
                  <a:srgbClr val="000099"/>
                </a:solidFill>
                <a:latin typeface="Verdana" pitchFamily="34" charset="0"/>
              </a:rPr>
              <a:t>Issues with Recruitment</a:t>
            </a:r>
          </a:p>
          <a:p>
            <a:pPr algn="just">
              <a:buFont typeface="Arial" charset="0"/>
              <a:buChar char="•"/>
            </a:pPr>
            <a:endParaRPr lang="en-GB" sz="1600">
              <a:solidFill>
                <a:srgbClr val="000099"/>
              </a:solidFill>
              <a:latin typeface="Verdana" pitchFamily="34" charset="0"/>
            </a:endParaRPr>
          </a:p>
          <a:p>
            <a:pPr lvl="1" algn="just">
              <a:buFont typeface="Arial" charset="0"/>
              <a:buChar char="•"/>
            </a:pPr>
            <a:r>
              <a:rPr lang="en-GB" sz="1600">
                <a:latin typeface="Verdana" pitchFamily="34" charset="0"/>
              </a:rPr>
              <a:t> Team Approach to TORPEDO trial</a:t>
            </a:r>
          </a:p>
          <a:p>
            <a:pPr lvl="1" algn="just">
              <a:buFont typeface="Arial" charset="0"/>
              <a:buChar char="•"/>
            </a:pPr>
            <a:endParaRPr lang="en-GB" sz="1600">
              <a:latin typeface="Verdana" pitchFamily="34" charset="0"/>
            </a:endParaRPr>
          </a:p>
          <a:p>
            <a:pPr lvl="1" algn="just">
              <a:buFont typeface="Arial" charset="0"/>
              <a:buChar char="•"/>
            </a:pPr>
            <a:r>
              <a:rPr lang="en-GB" sz="1600">
                <a:latin typeface="Verdana" pitchFamily="34" charset="0"/>
              </a:rPr>
              <a:t> Determination to reach target of 280 recruits</a:t>
            </a:r>
          </a:p>
          <a:p>
            <a:pPr lvl="1" algn="just">
              <a:buFont typeface="Arial" charset="0"/>
              <a:buChar char="•"/>
            </a:pPr>
            <a:endParaRPr lang="en-GB" sz="1600">
              <a:latin typeface="Verdana" pitchFamily="34" charset="0"/>
            </a:endParaRPr>
          </a:p>
          <a:p>
            <a:pPr lvl="1" algn="just">
              <a:buFont typeface="Arial" charset="0"/>
              <a:buChar char="•"/>
            </a:pPr>
            <a:r>
              <a:rPr lang="en-GB" sz="1600">
                <a:latin typeface="Verdana" pitchFamily="34" charset="0"/>
              </a:rPr>
              <a:t> Likely to be achieved if </a:t>
            </a:r>
            <a:r>
              <a:rPr lang="en-GB" sz="1600" b="1">
                <a:latin typeface="Verdana" pitchFamily="34" charset="0"/>
              </a:rPr>
              <a:t>every eligible patient is approached </a:t>
            </a:r>
            <a:r>
              <a:rPr lang="en-GB" sz="1600">
                <a:latin typeface="Verdana" pitchFamily="34" charset="0"/>
              </a:rPr>
              <a:t>by senior member of CF team</a:t>
            </a:r>
          </a:p>
          <a:p>
            <a:pPr lvl="1" algn="just"/>
            <a:endParaRPr lang="en-GB" sz="1600" b="1">
              <a:latin typeface="Verdana" pitchFamily="34" charset="0"/>
            </a:endParaRPr>
          </a:p>
          <a:p>
            <a:pPr lvl="2" algn="just">
              <a:buFont typeface="Arial" charset="0"/>
              <a:buChar char="•"/>
            </a:pPr>
            <a:r>
              <a:rPr lang="en-GB" sz="1600">
                <a:latin typeface="Verdana" pitchFamily="34" charset="0"/>
              </a:rPr>
              <a:t> CF teams will need resources for this – MCRN, CLRN</a:t>
            </a:r>
          </a:p>
          <a:p>
            <a:pPr lvl="1" algn="just">
              <a:buFont typeface="Arial" charset="0"/>
              <a:buChar char="•"/>
            </a:pPr>
            <a:endParaRPr lang="en-GB" sz="1600">
              <a:latin typeface="Verdana" pitchFamily="34" charset="0"/>
            </a:endParaRPr>
          </a:p>
          <a:p>
            <a:pPr lvl="1" algn="just">
              <a:buFont typeface="Arial" charset="0"/>
              <a:buChar char="•"/>
            </a:pPr>
            <a:r>
              <a:rPr lang="en-GB" sz="1600">
                <a:latin typeface="Verdana" pitchFamily="34" charset="0"/>
              </a:rPr>
              <a:t> Helpful where these eligible patients are already aware of the study and the CF team is enthusiastic about their participation and the importance of their involvement in answering the question of IV superiority over oral therapy </a:t>
            </a:r>
          </a:p>
          <a:p>
            <a:pPr lvl="1" algn="just">
              <a:buFont typeface="Arial" charset="0"/>
              <a:buChar char="•"/>
            </a:pPr>
            <a:endParaRPr lang="en-GB" sz="1600">
              <a:latin typeface="Verdana" pitchFamily="34" charset="0"/>
            </a:endParaRPr>
          </a:p>
          <a:p>
            <a:pPr lvl="1" algn="just">
              <a:buFont typeface="Arial" charset="0"/>
              <a:buChar char="•"/>
            </a:pPr>
            <a:r>
              <a:rPr lang="en-GB" sz="1600">
                <a:latin typeface="Verdana" pitchFamily="34" charset="0"/>
              </a:rPr>
              <a:t> Having come this far we need to achieve the target!</a:t>
            </a:r>
          </a:p>
          <a:p>
            <a:pPr lvl="1" algn="just">
              <a:buFont typeface="Arial" charset="0"/>
              <a:buChar char="•"/>
            </a:pPr>
            <a:endParaRPr lang="en-GB" sz="1600">
              <a:latin typeface="Verdana" pitchFamily="34" charset="0"/>
            </a:endParaRPr>
          </a:p>
          <a:p>
            <a:pPr lvl="1" algn="just">
              <a:buFont typeface="Arial" charset="0"/>
              <a:buChar char="•"/>
            </a:pPr>
            <a:r>
              <a:rPr lang="en-GB" sz="1600">
                <a:latin typeface="Verdana" pitchFamily="34" charset="0"/>
              </a:rPr>
              <a:t> Avoidance of ‘Trial fatigue’</a:t>
            </a:r>
          </a:p>
          <a:p>
            <a:pPr algn="just"/>
            <a:endParaRPr lang="en-GB" sz="1600">
              <a:solidFill>
                <a:srgbClr val="000099"/>
              </a:solidFill>
              <a:latin typeface="Verdana" pitchFamily="34" charset="0"/>
            </a:endParaRPr>
          </a:p>
          <a:p>
            <a:pPr algn="just"/>
            <a:endParaRPr lang="en-GB" sz="1600" b="1" u="sng">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400">
              <a:solidFill>
                <a:srgbClr val="000099"/>
              </a:solidFill>
              <a:latin typeface="Verdana" pitchFamily="34"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5"/>
          <p:cNvSpPr txBox="1">
            <a:spLocks noChangeArrowheads="1"/>
          </p:cNvSpPr>
          <p:nvPr/>
        </p:nvSpPr>
        <p:spPr bwMode="auto">
          <a:xfrm>
            <a:off x="323850" y="765175"/>
            <a:ext cx="8572500" cy="646113"/>
          </a:xfrm>
          <a:prstGeom prst="rect">
            <a:avLst/>
          </a:prstGeom>
          <a:noFill/>
          <a:ln w="9525">
            <a:noFill/>
            <a:miter lim="800000"/>
            <a:headEnd/>
            <a:tailEnd/>
          </a:ln>
        </p:spPr>
        <p:txBody>
          <a:bodyPr>
            <a:spAutoFit/>
          </a:bodyPr>
          <a:lstStyle/>
          <a:p>
            <a:pPr algn="just"/>
            <a:endParaRPr lang="en-GB">
              <a:solidFill>
                <a:srgbClr val="003399"/>
              </a:solidFill>
              <a:latin typeface="Calibri" pitchFamily="34" charset="0"/>
            </a:endParaRPr>
          </a:p>
          <a:p>
            <a:pPr algn="just"/>
            <a:endParaRPr lang="en-GB">
              <a:solidFill>
                <a:srgbClr val="000099"/>
              </a:solidFill>
              <a:latin typeface="Calibri" pitchFamily="34" charset="0"/>
            </a:endParaRPr>
          </a:p>
        </p:txBody>
      </p:sp>
      <p:sp>
        <p:nvSpPr>
          <p:cNvPr id="9" name="Content Placeholder 2"/>
          <p:cNvSpPr txBox="1">
            <a:spLocks/>
          </p:cNvSpPr>
          <p:nvPr/>
        </p:nvSpPr>
        <p:spPr>
          <a:xfrm>
            <a:off x="0" y="188640"/>
            <a:ext cx="8172400" cy="720080"/>
          </a:xfrm>
          <a:prstGeom prst="rect">
            <a:avLst/>
          </a:prstGeom>
        </p:spPr>
        <p:txBody>
          <a:bodyPr>
            <a:normAutofit/>
          </a:bodyPr>
          <a:lstStyle/>
          <a:p>
            <a:pPr marL="342900" indent="-342900" algn="ctr" fontAlgn="auto">
              <a:spcBef>
                <a:spcPct val="20000"/>
              </a:spcBef>
              <a:spcAft>
                <a:spcPts val="0"/>
              </a:spcAft>
              <a:buFont typeface="Arial" pitchFamily="34" charset="0"/>
              <a:buNone/>
              <a:defRPr/>
            </a:pPr>
            <a:r>
              <a:rPr lang="en-US" sz="2800" b="1" dirty="0">
                <a:ln w="12700">
                  <a:solidFill>
                    <a:schemeClr val="tx2">
                      <a:satMod val="155000"/>
                    </a:schemeClr>
                  </a:solidFill>
                  <a:prstDash val="solid"/>
                </a:ln>
                <a:solidFill>
                  <a:srgbClr val="000099"/>
                </a:solidFill>
                <a:latin typeface="Verdana" pitchFamily="34" charset="0"/>
                <a:cs typeface="+mn-cs"/>
              </a:rPr>
              <a:t>Recruitment issues</a:t>
            </a:r>
            <a:endParaRPr lang="en-US" sz="2800" b="1" dirty="0">
              <a:ln w="12700">
                <a:solidFill>
                  <a:schemeClr val="tx2">
                    <a:satMod val="155000"/>
                  </a:schemeClr>
                </a:solidFill>
                <a:prstDash val="solid"/>
              </a:ln>
              <a:solidFill>
                <a:srgbClr val="000099"/>
              </a:solidFill>
              <a:latin typeface="Verdana" pitchFamily="34" charset="0"/>
              <a:cs typeface="+mn-cs"/>
            </a:endParaRPr>
          </a:p>
        </p:txBody>
      </p:sp>
      <p:grpSp>
        <p:nvGrpSpPr>
          <p:cNvPr id="32771" name="Group 11"/>
          <p:cNvGrpSpPr>
            <a:grpSpLocks/>
          </p:cNvGrpSpPr>
          <p:nvPr/>
        </p:nvGrpSpPr>
        <p:grpSpPr bwMode="auto">
          <a:xfrm>
            <a:off x="214313" y="5897563"/>
            <a:ext cx="8643937" cy="960437"/>
            <a:chOff x="214282" y="5898065"/>
            <a:chExt cx="8643998" cy="959959"/>
          </a:xfrm>
        </p:grpSpPr>
        <p:pic>
          <p:nvPicPr>
            <p:cNvPr id="32774" name="Picture 1" descr="image001"/>
            <p:cNvPicPr>
              <a:picLocks noChangeAspect="1" noChangeArrowheads="1"/>
            </p:cNvPicPr>
            <p:nvPr/>
          </p:nvPicPr>
          <p:blipFill>
            <a:blip r:embed="rId3"/>
            <a:srcRect/>
            <a:stretch>
              <a:fillRect/>
            </a:stretch>
          </p:blipFill>
          <p:spPr bwMode="auto">
            <a:xfrm>
              <a:off x="214282" y="5898065"/>
              <a:ext cx="1304634" cy="959959"/>
            </a:xfrm>
            <a:prstGeom prst="rect">
              <a:avLst/>
            </a:prstGeom>
            <a:noFill/>
            <a:ln w="9525">
              <a:noFill/>
              <a:miter lim="800000"/>
              <a:headEnd/>
              <a:tailEnd/>
            </a:ln>
          </p:spPr>
        </p:pic>
        <p:pic>
          <p:nvPicPr>
            <p:cNvPr id="32775" name="Picture 16"/>
            <p:cNvPicPr>
              <a:picLocks noChangeAspect="1" noChangeArrowheads="1"/>
            </p:cNvPicPr>
            <p:nvPr/>
          </p:nvPicPr>
          <p:blipFill>
            <a:blip r:embed="rId4"/>
            <a:srcRect/>
            <a:stretch>
              <a:fillRect/>
            </a:stretch>
          </p:blipFill>
          <p:spPr bwMode="auto">
            <a:xfrm>
              <a:off x="7572396" y="6000792"/>
              <a:ext cx="1225626" cy="677614"/>
            </a:xfrm>
            <a:prstGeom prst="rect">
              <a:avLst/>
            </a:prstGeom>
            <a:noFill/>
            <a:ln w="9525">
              <a:noFill/>
              <a:miter lim="800000"/>
              <a:headEnd/>
              <a:tailEnd/>
            </a:ln>
          </p:spPr>
        </p:pic>
        <p:cxnSp>
          <p:nvCxnSpPr>
            <p:cNvPr id="15" name="Straight Connector 14"/>
            <p:cNvCxnSpPr/>
            <p:nvPr/>
          </p:nvCxnSpPr>
          <p:spPr>
            <a:xfrm>
              <a:off x="285720" y="6713634"/>
              <a:ext cx="8572560" cy="1586"/>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2772" name="Picture 32" descr="rocket.jpg"/>
          <p:cNvPicPr>
            <a:picLocks noChangeAspect="1"/>
          </p:cNvPicPr>
          <p:nvPr/>
        </p:nvPicPr>
        <p:blipFill>
          <a:blip r:embed="rId5"/>
          <a:srcRect/>
          <a:stretch>
            <a:fillRect/>
          </a:stretch>
        </p:blipFill>
        <p:spPr bwMode="auto">
          <a:xfrm>
            <a:off x="8001000" y="31750"/>
            <a:ext cx="1073150" cy="968375"/>
          </a:xfrm>
          <a:prstGeom prst="rect">
            <a:avLst/>
          </a:prstGeom>
          <a:noFill/>
          <a:ln w="9525">
            <a:noFill/>
            <a:miter lim="800000"/>
            <a:headEnd/>
            <a:tailEnd/>
          </a:ln>
        </p:spPr>
      </p:pic>
      <p:sp>
        <p:nvSpPr>
          <p:cNvPr id="32773" name="TextBox 51"/>
          <p:cNvSpPr txBox="1">
            <a:spLocks noChangeArrowheads="1"/>
          </p:cNvSpPr>
          <p:nvPr/>
        </p:nvSpPr>
        <p:spPr bwMode="auto">
          <a:xfrm>
            <a:off x="250825" y="692150"/>
            <a:ext cx="8569325" cy="4248150"/>
          </a:xfrm>
          <a:prstGeom prst="rect">
            <a:avLst/>
          </a:prstGeom>
          <a:noFill/>
          <a:ln w="9525">
            <a:noFill/>
            <a:miter lim="800000"/>
            <a:headEnd/>
            <a:tailEnd/>
          </a:ln>
        </p:spPr>
        <p:txBody>
          <a:bodyPr>
            <a:spAutoFit/>
          </a:bodyPr>
          <a:lstStyle/>
          <a:p>
            <a:pPr algn="just"/>
            <a:endParaRPr lang="en-GB" sz="1600" b="1" u="sng">
              <a:solidFill>
                <a:srgbClr val="000099"/>
              </a:solidFill>
              <a:latin typeface="Verdana" pitchFamily="34" charset="0"/>
            </a:endParaRPr>
          </a:p>
          <a:p>
            <a:pPr algn="just"/>
            <a:endParaRPr lang="en-GB" sz="1600" b="1" u="sng">
              <a:solidFill>
                <a:srgbClr val="000099"/>
              </a:solidFill>
              <a:latin typeface="Verdana" pitchFamily="34" charset="0"/>
            </a:endParaRPr>
          </a:p>
          <a:p>
            <a:pPr algn="just">
              <a:buFont typeface="Arial" charset="0"/>
              <a:buChar char="•"/>
            </a:pPr>
            <a:endParaRPr lang="en-GB" sz="1600">
              <a:solidFill>
                <a:srgbClr val="000099"/>
              </a:solidFill>
              <a:latin typeface="Verdana" pitchFamily="34" charset="0"/>
            </a:endParaRPr>
          </a:p>
          <a:p>
            <a:pPr algn="just">
              <a:buFont typeface="Arial" charset="0"/>
              <a:buChar char="•"/>
            </a:pPr>
            <a:r>
              <a:rPr lang="en-GB" sz="1600">
                <a:latin typeface="Verdana" pitchFamily="34" charset="0"/>
              </a:rPr>
              <a:t>  Competing studies</a:t>
            </a:r>
          </a:p>
          <a:p>
            <a:pPr algn="just">
              <a:buFont typeface="Arial" charset="0"/>
              <a:buChar char="•"/>
            </a:pPr>
            <a:endParaRPr lang="en-GB" sz="1600">
              <a:latin typeface="Verdana" pitchFamily="34" charset="0"/>
            </a:endParaRPr>
          </a:p>
          <a:p>
            <a:pPr algn="just">
              <a:buFont typeface="Arial" charset="0"/>
              <a:buChar char="•"/>
            </a:pPr>
            <a:r>
              <a:rPr lang="en-GB" sz="1600">
                <a:latin typeface="Verdana" pitchFamily="34" charset="0"/>
              </a:rPr>
              <a:t>  Availability of beds</a:t>
            </a:r>
          </a:p>
          <a:p>
            <a:pPr algn="just"/>
            <a:endParaRPr lang="en-GB" sz="1600">
              <a:latin typeface="Verdana" pitchFamily="34" charset="0"/>
            </a:endParaRPr>
          </a:p>
          <a:p>
            <a:pPr algn="just">
              <a:buFont typeface="Arial" charset="0"/>
              <a:buChar char="•"/>
            </a:pPr>
            <a:r>
              <a:rPr lang="en-GB" sz="1600">
                <a:latin typeface="Verdana" pitchFamily="34" charset="0"/>
              </a:rPr>
              <a:t>  Duration of trial treatment</a:t>
            </a:r>
          </a:p>
          <a:p>
            <a:pPr algn="just">
              <a:buFont typeface="Arial" charset="0"/>
              <a:buChar char="•"/>
            </a:pPr>
            <a:endParaRPr lang="en-GB" sz="1600">
              <a:latin typeface="Verdana" pitchFamily="34" charset="0"/>
            </a:endParaRPr>
          </a:p>
          <a:p>
            <a:pPr algn="just">
              <a:buFont typeface="Arial" charset="0"/>
              <a:buChar char="•"/>
            </a:pPr>
            <a:r>
              <a:rPr lang="en-GB" sz="1600">
                <a:latin typeface="Verdana" pitchFamily="34" charset="0"/>
              </a:rPr>
              <a:t>  Patient preference</a:t>
            </a:r>
          </a:p>
          <a:p>
            <a:pPr algn="just">
              <a:buFont typeface="Arial" charset="0"/>
              <a:buChar char="•"/>
            </a:pPr>
            <a:endParaRPr lang="en-GB" sz="1600">
              <a:latin typeface="Verdana" pitchFamily="34" charset="0"/>
            </a:endParaRPr>
          </a:p>
          <a:p>
            <a:pPr algn="just">
              <a:buFont typeface="Arial" charset="0"/>
              <a:buChar char="•"/>
            </a:pPr>
            <a:r>
              <a:rPr lang="en-GB" sz="1600">
                <a:latin typeface="Verdana" pitchFamily="34" charset="0"/>
              </a:rPr>
              <a:t>  Other issues?</a:t>
            </a: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600" b="1" u="sng">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400">
              <a:solidFill>
                <a:srgbClr val="000099"/>
              </a:solidFill>
              <a:latin typeface="Verdana" pitchFamily="34"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5"/>
          <p:cNvSpPr txBox="1">
            <a:spLocks noChangeArrowheads="1"/>
          </p:cNvSpPr>
          <p:nvPr/>
        </p:nvSpPr>
        <p:spPr bwMode="auto">
          <a:xfrm>
            <a:off x="323850" y="765175"/>
            <a:ext cx="8572500" cy="646113"/>
          </a:xfrm>
          <a:prstGeom prst="rect">
            <a:avLst/>
          </a:prstGeom>
          <a:noFill/>
          <a:ln w="9525">
            <a:noFill/>
            <a:miter lim="800000"/>
            <a:headEnd/>
            <a:tailEnd/>
          </a:ln>
        </p:spPr>
        <p:txBody>
          <a:bodyPr>
            <a:spAutoFit/>
          </a:bodyPr>
          <a:lstStyle/>
          <a:p>
            <a:pPr algn="just"/>
            <a:endParaRPr lang="en-GB">
              <a:solidFill>
                <a:srgbClr val="003399"/>
              </a:solidFill>
              <a:latin typeface="Calibri" pitchFamily="34" charset="0"/>
            </a:endParaRPr>
          </a:p>
          <a:p>
            <a:pPr algn="just"/>
            <a:endParaRPr lang="en-GB">
              <a:solidFill>
                <a:srgbClr val="000099"/>
              </a:solidFill>
              <a:latin typeface="Calibri" pitchFamily="34" charset="0"/>
            </a:endParaRPr>
          </a:p>
        </p:txBody>
      </p:sp>
      <p:sp>
        <p:nvSpPr>
          <p:cNvPr id="9" name="Content Placeholder 2"/>
          <p:cNvSpPr txBox="1">
            <a:spLocks/>
          </p:cNvSpPr>
          <p:nvPr/>
        </p:nvSpPr>
        <p:spPr>
          <a:xfrm>
            <a:off x="0" y="188640"/>
            <a:ext cx="8172400" cy="720080"/>
          </a:xfrm>
          <a:prstGeom prst="rect">
            <a:avLst/>
          </a:prstGeom>
        </p:spPr>
        <p:txBody>
          <a:bodyPr>
            <a:normAutofit/>
          </a:bodyPr>
          <a:lstStyle/>
          <a:p>
            <a:pPr marL="342900" indent="-342900" algn="ctr" fontAlgn="auto">
              <a:spcBef>
                <a:spcPct val="20000"/>
              </a:spcBef>
              <a:spcAft>
                <a:spcPts val="0"/>
              </a:spcAft>
              <a:buFont typeface="Arial" pitchFamily="34" charset="0"/>
              <a:buNone/>
              <a:defRPr/>
            </a:pPr>
            <a:r>
              <a:rPr lang="en-US" sz="2800" b="1" dirty="0">
                <a:ln w="12700">
                  <a:solidFill>
                    <a:schemeClr val="tx2">
                      <a:satMod val="155000"/>
                    </a:schemeClr>
                  </a:solidFill>
                  <a:prstDash val="solid"/>
                </a:ln>
                <a:solidFill>
                  <a:srgbClr val="000099"/>
                </a:solidFill>
                <a:latin typeface="Verdana" pitchFamily="34" charset="0"/>
                <a:cs typeface="+mn-cs"/>
              </a:rPr>
              <a:t>Recruitment issues</a:t>
            </a:r>
            <a:endParaRPr lang="en-US" sz="2800" b="1" dirty="0">
              <a:ln w="12700">
                <a:solidFill>
                  <a:schemeClr val="tx2">
                    <a:satMod val="155000"/>
                  </a:schemeClr>
                </a:solidFill>
                <a:prstDash val="solid"/>
              </a:ln>
              <a:solidFill>
                <a:srgbClr val="000099"/>
              </a:solidFill>
              <a:latin typeface="Verdana" pitchFamily="34" charset="0"/>
              <a:cs typeface="+mn-cs"/>
            </a:endParaRPr>
          </a:p>
        </p:txBody>
      </p:sp>
      <p:grpSp>
        <p:nvGrpSpPr>
          <p:cNvPr id="34819" name="Group 11"/>
          <p:cNvGrpSpPr>
            <a:grpSpLocks/>
          </p:cNvGrpSpPr>
          <p:nvPr/>
        </p:nvGrpSpPr>
        <p:grpSpPr bwMode="auto">
          <a:xfrm>
            <a:off x="214313" y="5897563"/>
            <a:ext cx="8643937" cy="960437"/>
            <a:chOff x="214282" y="5898065"/>
            <a:chExt cx="8643998" cy="959959"/>
          </a:xfrm>
        </p:grpSpPr>
        <p:pic>
          <p:nvPicPr>
            <p:cNvPr id="34826" name="Picture 1" descr="image001"/>
            <p:cNvPicPr>
              <a:picLocks noChangeAspect="1" noChangeArrowheads="1"/>
            </p:cNvPicPr>
            <p:nvPr/>
          </p:nvPicPr>
          <p:blipFill>
            <a:blip r:embed="rId3"/>
            <a:srcRect/>
            <a:stretch>
              <a:fillRect/>
            </a:stretch>
          </p:blipFill>
          <p:spPr bwMode="auto">
            <a:xfrm>
              <a:off x="214282" y="5898065"/>
              <a:ext cx="1304634" cy="959959"/>
            </a:xfrm>
            <a:prstGeom prst="rect">
              <a:avLst/>
            </a:prstGeom>
            <a:noFill/>
            <a:ln w="9525">
              <a:noFill/>
              <a:miter lim="800000"/>
              <a:headEnd/>
              <a:tailEnd/>
            </a:ln>
          </p:spPr>
        </p:pic>
        <p:pic>
          <p:nvPicPr>
            <p:cNvPr id="34827" name="Picture 16"/>
            <p:cNvPicPr>
              <a:picLocks noChangeAspect="1" noChangeArrowheads="1"/>
            </p:cNvPicPr>
            <p:nvPr/>
          </p:nvPicPr>
          <p:blipFill>
            <a:blip r:embed="rId4"/>
            <a:srcRect/>
            <a:stretch>
              <a:fillRect/>
            </a:stretch>
          </p:blipFill>
          <p:spPr bwMode="auto">
            <a:xfrm>
              <a:off x="7572396" y="6000792"/>
              <a:ext cx="1225626" cy="677614"/>
            </a:xfrm>
            <a:prstGeom prst="rect">
              <a:avLst/>
            </a:prstGeom>
            <a:noFill/>
            <a:ln w="9525">
              <a:noFill/>
              <a:miter lim="800000"/>
              <a:headEnd/>
              <a:tailEnd/>
            </a:ln>
          </p:spPr>
        </p:pic>
        <p:cxnSp>
          <p:nvCxnSpPr>
            <p:cNvPr id="15" name="Straight Connector 14"/>
            <p:cNvCxnSpPr/>
            <p:nvPr/>
          </p:nvCxnSpPr>
          <p:spPr>
            <a:xfrm>
              <a:off x="285720" y="6713634"/>
              <a:ext cx="8572560" cy="1586"/>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4820" name="Picture 32" descr="rocket.jpg"/>
          <p:cNvPicPr>
            <a:picLocks noChangeAspect="1"/>
          </p:cNvPicPr>
          <p:nvPr/>
        </p:nvPicPr>
        <p:blipFill>
          <a:blip r:embed="rId5"/>
          <a:srcRect/>
          <a:stretch>
            <a:fillRect/>
          </a:stretch>
        </p:blipFill>
        <p:spPr bwMode="auto">
          <a:xfrm>
            <a:off x="8001000" y="31750"/>
            <a:ext cx="1073150" cy="968375"/>
          </a:xfrm>
          <a:prstGeom prst="rect">
            <a:avLst/>
          </a:prstGeom>
          <a:noFill/>
          <a:ln w="9525">
            <a:noFill/>
            <a:miter lim="800000"/>
            <a:headEnd/>
            <a:tailEnd/>
          </a:ln>
        </p:spPr>
      </p:pic>
      <p:sp>
        <p:nvSpPr>
          <p:cNvPr id="34821" name="TextBox 51"/>
          <p:cNvSpPr txBox="1">
            <a:spLocks noChangeArrowheads="1"/>
          </p:cNvSpPr>
          <p:nvPr/>
        </p:nvSpPr>
        <p:spPr bwMode="auto">
          <a:xfrm>
            <a:off x="250825" y="692150"/>
            <a:ext cx="8569325" cy="4248150"/>
          </a:xfrm>
          <a:prstGeom prst="rect">
            <a:avLst/>
          </a:prstGeom>
          <a:noFill/>
          <a:ln w="9525">
            <a:noFill/>
            <a:miter lim="800000"/>
            <a:headEnd/>
            <a:tailEnd/>
          </a:ln>
        </p:spPr>
        <p:txBody>
          <a:bodyPr>
            <a:spAutoFit/>
          </a:bodyPr>
          <a:lstStyle/>
          <a:p>
            <a:pPr algn="just"/>
            <a:endParaRPr lang="en-GB" sz="1600" b="1" u="sng">
              <a:solidFill>
                <a:srgbClr val="000099"/>
              </a:solidFill>
              <a:latin typeface="Verdana" pitchFamily="34" charset="0"/>
            </a:endParaRPr>
          </a:p>
          <a:p>
            <a:pPr algn="just"/>
            <a:endParaRPr lang="en-GB" sz="1600" b="1" u="sng">
              <a:solidFill>
                <a:srgbClr val="000099"/>
              </a:solidFill>
              <a:latin typeface="Verdana" pitchFamily="34" charset="0"/>
            </a:endParaRPr>
          </a:p>
          <a:p>
            <a:pPr algn="just">
              <a:buFont typeface="Arial" charset="0"/>
              <a:buChar char="•"/>
            </a:pPr>
            <a:endParaRPr lang="en-GB" sz="1600">
              <a:solidFill>
                <a:srgbClr val="000099"/>
              </a:solidFill>
              <a:latin typeface="Verdana" pitchFamily="34" charset="0"/>
            </a:endParaRPr>
          </a:p>
          <a:p>
            <a:pPr algn="just">
              <a:buFont typeface="Arial" charset="0"/>
              <a:buChar char="•"/>
            </a:pPr>
            <a:r>
              <a:rPr lang="en-GB" sz="1600">
                <a:latin typeface="Verdana" pitchFamily="34" charset="0"/>
              </a:rPr>
              <a:t>  Competing studies</a:t>
            </a:r>
          </a:p>
          <a:p>
            <a:pPr algn="just">
              <a:buFont typeface="Arial" charset="0"/>
              <a:buChar char="•"/>
            </a:pPr>
            <a:endParaRPr lang="en-GB" sz="1600">
              <a:latin typeface="Verdana" pitchFamily="34" charset="0"/>
            </a:endParaRPr>
          </a:p>
          <a:p>
            <a:pPr algn="just">
              <a:buFont typeface="Arial" charset="0"/>
              <a:buChar char="•"/>
            </a:pPr>
            <a:r>
              <a:rPr lang="en-GB" sz="1600">
                <a:latin typeface="Verdana" pitchFamily="34" charset="0"/>
              </a:rPr>
              <a:t>  Availability of beds</a:t>
            </a:r>
          </a:p>
          <a:p>
            <a:pPr algn="just"/>
            <a:endParaRPr lang="en-GB" sz="1600">
              <a:latin typeface="Verdana" pitchFamily="34" charset="0"/>
            </a:endParaRPr>
          </a:p>
          <a:p>
            <a:pPr algn="just">
              <a:buFont typeface="Arial" charset="0"/>
              <a:buChar char="•"/>
            </a:pPr>
            <a:r>
              <a:rPr lang="en-GB" sz="1600">
                <a:latin typeface="Verdana" pitchFamily="34" charset="0"/>
              </a:rPr>
              <a:t>  Duration of trial treatment</a:t>
            </a:r>
          </a:p>
          <a:p>
            <a:pPr algn="just">
              <a:buFont typeface="Arial" charset="0"/>
              <a:buChar char="•"/>
            </a:pPr>
            <a:endParaRPr lang="en-GB" sz="1600">
              <a:latin typeface="Verdana" pitchFamily="34" charset="0"/>
            </a:endParaRPr>
          </a:p>
          <a:p>
            <a:pPr algn="just">
              <a:buFont typeface="Arial" charset="0"/>
              <a:buChar char="•"/>
            </a:pPr>
            <a:r>
              <a:rPr lang="en-GB" sz="1600">
                <a:latin typeface="Verdana" pitchFamily="34" charset="0"/>
              </a:rPr>
              <a:t>  Patient preference</a:t>
            </a:r>
          </a:p>
          <a:p>
            <a:pPr algn="just">
              <a:buFont typeface="Arial" charset="0"/>
              <a:buChar char="•"/>
            </a:pPr>
            <a:endParaRPr lang="en-GB" sz="1600">
              <a:latin typeface="Verdana" pitchFamily="34" charset="0"/>
            </a:endParaRPr>
          </a:p>
          <a:p>
            <a:pPr algn="just">
              <a:buFont typeface="Arial" charset="0"/>
              <a:buChar char="•"/>
            </a:pPr>
            <a:r>
              <a:rPr lang="en-GB" sz="1600">
                <a:latin typeface="Verdana" pitchFamily="34" charset="0"/>
              </a:rPr>
              <a:t>  Other issues?</a:t>
            </a: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600" b="1" u="sng">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400">
              <a:solidFill>
                <a:srgbClr val="000099"/>
              </a:solidFill>
              <a:latin typeface="Verdana" pitchFamily="34" charset="0"/>
            </a:endParaRPr>
          </a:p>
        </p:txBody>
      </p:sp>
      <p:grpSp>
        <p:nvGrpSpPr>
          <p:cNvPr id="34822" name="Group 5"/>
          <p:cNvGrpSpPr>
            <a:grpSpLocks/>
          </p:cNvGrpSpPr>
          <p:nvPr/>
        </p:nvGrpSpPr>
        <p:grpSpPr bwMode="auto">
          <a:xfrm>
            <a:off x="2828925" y="1989138"/>
            <a:ext cx="6300788" cy="3525837"/>
            <a:chOff x="1475656" y="2132856"/>
            <a:chExt cx="7382148" cy="3598659"/>
          </a:xfrm>
        </p:grpSpPr>
        <p:pic>
          <p:nvPicPr>
            <p:cNvPr id="34823" name="Picture 2"/>
            <p:cNvPicPr>
              <a:picLocks noChangeAspect="1"/>
            </p:cNvPicPr>
            <p:nvPr/>
          </p:nvPicPr>
          <p:blipFill>
            <a:blip r:embed="rId6"/>
            <a:srcRect/>
            <a:stretch>
              <a:fillRect/>
            </a:stretch>
          </p:blipFill>
          <p:spPr bwMode="auto">
            <a:xfrm>
              <a:off x="1835696" y="4437112"/>
              <a:ext cx="3124200" cy="406400"/>
            </a:xfrm>
            <a:prstGeom prst="rect">
              <a:avLst/>
            </a:prstGeom>
            <a:noFill/>
            <a:ln w="9525">
              <a:noFill/>
              <a:miter lim="800000"/>
              <a:headEnd/>
              <a:tailEnd/>
            </a:ln>
          </p:spPr>
        </p:pic>
        <p:pic>
          <p:nvPicPr>
            <p:cNvPr id="34824" name="Picture 3"/>
            <p:cNvPicPr>
              <a:picLocks noChangeAspect="1"/>
            </p:cNvPicPr>
            <p:nvPr/>
          </p:nvPicPr>
          <p:blipFill>
            <a:blip r:embed="rId7"/>
            <a:srcRect/>
            <a:stretch>
              <a:fillRect/>
            </a:stretch>
          </p:blipFill>
          <p:spPr bwMode="auto">
            <a:xfrm>
              <a:off x="1475656" y="2132856"/>
              <a:ext cx="7382148" cy="2067859"/>
            </a:xfrm>
            <a:prstGeom prst="rect">
              <a:avLst/>
            </a:prstGeom>
            <a:noFill/>
            <a:ln w="9525">
              <a:noFill/>
              <a:miter lim="800000"/>
              <a:headEnd/>
              <a:tailEnd/>
            </a:ln>
          </p:spPr>
        </p:pic>
        <p:sp>
          <p:nvSpPr>
            <p:cNvPr id="34825" name="TextBox 4"/>
            <p:cNvSpPr txBox="1">
              <a:spLocks noChangeArrowheads="1"/>
            </p:cNvSpPr>
            <p:nvPr/>
          </p:nvSpPr>
          <p:spPr bwMode="auto">
            <a:xfrm>
              <a:off x="1475656" y="5085184"/>
              <a:ext cx="6323614" cy="646331"/>
            </a:xfrm>
            <a:prstGeom prst="rect">
              <a:avLst/>
            </a:prstGeom>
            <a:noFill/>
            <a:ln w="9525">
              <a:noFill/>
              <a:miter lim="800000"/>
              <a:headEnd/>
              <a:tailEnd/>
            </a:ln>
          </p:spPr>
          <p:txBody>
            <a:bodyPr>
              <a:spAutoFit/>
            </a:bodyPr>
            <a:lstStyle/>
            <a:p>
              <a:r>
                <a:rPr lang="en-US"/>
                <a:t>Pa recurrence occurred in 104/298 (35%) trial participants and in 295/549 (54%) historical controls over 15m</a:t>
              </a:r>
            </a:p>
          </p:txBody>
        </p:sp>
      </p:gr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5"/>
          <p:cNvSpPr txBox="1">
            <a:spLocks noChangeArrowheads="1"/>
          </p:cNvSpPr>
          <p:nvPr/>
        </p:nvSpPr>
        <p:spPr bwMode="auto">
          <a:xfrm>
            <a:off x="323850" y="765175"/>
            <a:ext cx="8572500" cy="646113"/>
          </a:xfrm>
          <a:prstGeom prst="rect">
            <a:avLst/>
          </a:prstGeom>
          <a:noFill/>
          <a:ln w="9525">
            <a:noFill/>
            <a:miter lim="800000"/>
            <a:headEnd/>
            <a:tailEnd/>
          </a:ln>
        </p:spPr>
        <p:txBody>
          <a:bodyPr>
            <a:spAutoFit/>
          </a:bodyPr>
          <a:lstStyle/>
          <a:p>
            <a:pPr algn="just"/>
            <a:endParaRPr lang="en-GB">
              <a:solidFill>
                <a:srgbClr val="003399"/>
              </a:solidFill>
              <a:latin typeface="Calibri" pitchFamily="34" charset="0"/>
            </a:endParaRPr>
          </a:p>
          <a:p>
            <a:pPr algn="just"/>
            <a:endParaRPr lang="en-GB">
              <a:solidFill>
                <a:srgbClr val="000099"/>
              </a:solidFill>
              <a:latin typeface="Calibri" pitchFamily="34" charset="0"/>
            </a:endParaRPr>
          </a:p>
        </p:txBody>
      </p:sp>
      <p:sp>
        <p:nvSpPr>
          <p:cNvPr id="9" name="Content Placeholder 2"/>
          <p:cNvSpPr txBox="1">
            <a:spLocks/>
          </p:cNvSpPr>
          <p:nvPr/>
        </p:nvSpPr>
        <p:spPr>
          <a:xfrm>
            <a:off x="0" y="188640"/>
            <a:ext cx="8172400" cy="720080"/>
          </a:xfrm>
          <a:prstGeom prst="rect">
            <a:avLst/>
          </a:prstGeom>
        </p:spPr>
        <p:txBody>
          <a:bodyPr>
            <a:normAutofit/>
          </a:bodyPr>
          <a:lstStyle/>
          <a:p>
            <a:pPr marL="342900" indent="-342900" algn="ctr" fontAlgn="auto">
              <a:spcBef>
                <a:spcPct val="20000"/>
              </a:spcBef>
              <a:spcAft>
                <a:spcPts val="0"/>
              </a:spcAft>
              <a:buFont typeface="Arial" pitchFamily="34" charset="0"/>
              <a:buNone/>
              <a:defRPr/>
            </a:pPr>
            <a:r>
              <a:rPr lang="en-US" sz="2800" b="1" dirty="0">
                <a:ln w="12700">
                  <a:solidFill>
                    <a:schemeClr val="tx2">
                      <a:satMod val="155000"/>
                    </a:schemeClr>
                  </a:solidFill>
                  <a:prstDash val="solid"/>
                </a:ln>
                <a:solidFill>
                  <a:srgbClr val="000099"/>
                </a:solidFill>
                <a:latin typeface="Verdana" pitchFamily="34" charset="0"/>
                <a:cs typeface="+mn-cs"/>
              </a:rPr>
              <a:t>Recruitment issues</a:t>
            </a:r>
            <a:endParaRPr lang="en-US" sz="2800" b="1" dirty="0">
              <a:ln w="12700">
                <a:solidFill>
                  <a:schemeClr val="tx2">
                    <a:satMod val="155000"/>
                  </a:schemeClr>
                </a:solidFill>
                <a:prstDash val="solid"/>
              </a:ln>
              <a:solidFill>
                <a:srgbClr val="000099"/>
              </a:solidFill>
              <a:latin typeface="Verdana" pitchFamily="34" charset="0"/>
              <a:cs typeface="+mn-cs"/>
            </a:endParaRPr>
          </a:p>
        </p:txBody>
      </p:sp>
      <p:grpSp>
        <p:nvGrpSpPr>
          <p:cNvPr id="36867" name="Group 11"/>
          <p:cNvGrpSpPr>
            <a:grpSpLocks/>
          </p:cNvGrpSpPr>
          <p:nvPr/>
        </p:nvGrpSpPr>
        <p:grpSpPr bwMode="auto">
          <a:xfrm>
            <a:off x="214313" y="5897563"/>
            <a:ext cx="8643937" cy="960437"/>
            <a:chOff x="214282" y="5898065"/>
            <a:chExt cx="8643998" cy="959959"/>
          </a:xfrm>
        </p:grpSpPr>
        <p:pic>
          <p:nvPicPr>
            <p:cNvPr id="36871" name="Picture 1" descr="image001"/>
            <p:cNvPicPr>
              <a:picLocks noChangeAspect="1" noChangeArrowheads="1"/>
            </p:cNvPicPr>
            <p:nvPr/>
          </p:nvPicPr>
          <p:blipFill>
            <a:blip r:embed="rId3"/>
            <a:srcRect/>
            <a:stretch>
              <a:fillRect/>
            </a:stretch>
          </p:blipFill>
          <p:spPr bwMode="auto">
            <a:xfrm>
              <a:off x="214282" y="5898065"/>
              <a:ext cx="1304634" cy="959959"/>
            </a:xfrm>
            <a:prstGeom prst="rect">
              <a:avLst/>
            </a:prstGeom>
            <a:noFill/>
            <a:ln w="9525">
              <a:noFill/>
              <a:miter lim="800000"/>
              <a:headEnd/>
              <a:tailEnd/>
            </a:ln>
          </p:spPr>
        </p:pic>
        <p:pic>
          <p:nvPicPr>
            <p:cNvPr id="36872" name="Picture 16"/>
            <p:cNvPicPr>
              <a:picLocks noChangeAspect="1" noChangeArrowheads="1"/>
            </p:cNvPicPr>
            <p:nvPr/>
          </p:nvPicPr>
          <p:blipFill>
            <a:blip r:embed="rId4"/>
            <a:srcRect/>
            <a:stretch>
              <a:fillRect/>
            </a:stretch>
          </p:blipFill>
          <p:spPr bwMode="auto">
            <a:xfrm>
              <a:off x="7572396" y="6000792"/>
              <a:ext cx="1225626" cy="677614"/>
            </a:xfrm>
            <a:prstGeom prst="rect">
              <a:avLst/>
            </a:prstGeom>
            <a:noFill/>
            <a:ln w="9525">
              <a:noFill/>
              <a:miter lim="800000"/>
              <a:headEnd/>
              <a:tailEnd/>
            </a:ln>
          </p:spPr>
        </p:pic>
        <p:cxnSp>
          <p:nvCxnSpPr>
            <p:cNvPr id="15" name="Straight Connector 14"/>
            <p:cNvCxnSpPr/>
            <p:nvPr/>
          </p:nvCxnSpPr>
          <p:spPr>
            <a:xfrm>
              <a:off x="285720" y="6713634"/>
              <a:ext cx="8572560" cy="1586"/>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6868" name="Picture 32" descr="rocket.jpg"/>
          <p:cNvPicPr>
            <a:picLocks noChangeAspect="1"/>
          </p:cNvPicPr>
          <p:nvPr/>
        </p:nvPicPr>
        <p:blipFill>
          <a:blip r:embed="rId5"/>
          <a:srcRect/>
          <a:stretch>
            <a:fillRect/>
          </a:stretch>
        </p:blipFill>
        <p:spPr bwMode="auto">
          <a:xfrm>
            <a:off x="8001000" y="31750"/>
            <a:ext cx="1073150" cy="968375"/>
          </a:xfrm>
          <a:prstGeom prst="rect">
            <a:avLst/>
          </a:prstGeom>
          <a:noFill/>
          <a:ln w="9525">
            <a:noFill/>
            <a:miter lim="800000"/>
            <a:headEnd/>
            <a:tailEnd/>
          </a:ln>
        </p:spPr>
      </p:pic>
      <p:sp>
        <p:nvSpPr>
          <p:cNvPr id="36869" name="TextBox 51"/>
          <p:cNvSpPr txBox="1">
            <a:spLocks noChangeArrowheads="1"/>
          </p:cNvSpPr>
          <p:nvPr/>
        </p:nvSpPr>
        <p:spPr bwMode="auto">
          <a:xfrm>
            <a:off x="250825" y="692150"/>
            <a:ext cx="8569325" cy="4248150"/>
          </a:xfrm>
          <a:prstGeom prst="rect">
            <a:avLst/>
          </a:prstGeom>
          <a:noFill/>
          <a:ln w="9525">
            <a:noFill/>
            <a:miter lim="800000"/>
            <a:headEnd/>
            <a:tailEnd/>
          </a:ln>
        </p:spPr>
        <p:txBody>
          <a:bodyPr>
            <a:spAutoFit/>
          </a:bodyPr>
          <a:lstStyle/>
          <a:p>
            <a:pPr algn="just"/>
            <a:endParaRPr lang="en-GB" sz="1600" b="1" u="sng">
              <a:solidFill>
                <a:srgbClr val="000099"/>
              </a:solidFill>
              <a:latin typeface="Verdana" pitchFamily="34" charset="0"/>
            </a:endParaRPr>
          </a:p>
          <a:p>
            <a:pPr algn="just"/>
            <a:endParaRPr lang="en-GB" sz="1600" b="1" u="sng">
              <a:solidFill>
                <a:srgbClr val="000099"/>
              </a:solidFill>
              <a:latin typeface="Verdana" pitchFamily="34" charset="0"/>
            </a:endParaRPr>
          </a:p>
          <a:p>
            <a:pPr algn="just">
              <a:buFont typeface="Arial" charset="0"/>
              <a:buChar char="•"/>
            </a:pPr>
            <a:endParaRPr lang="en-GB" sz="1600">
              <a:solidFill>
                <a:srgbClr val="000099"/>
              </a:solidFill>
              <a:latin typeface="Verdana" pitchFamily="34" charset="0"/>
            </a:endParaRPr>
          </a:p>
          <a:p>
            <a:pPr algn="just">
              <a:buFont typeface="Arial" charset="0"/>
              <a:buChar char="•"/>
            </a:pPr>
            <a:r>
              <a:rPr lang="en-GB" sz="1600">
                <a:latin typeface="Verdana" pitchFamily="34" charset="0"/>
              </a:rPr>
              <a:t>  Competing studies</a:t>
            </a:r>
          </a:p>
          <a:p>
            <a:pPr algn="just">
              <a:buFont typeface="Arial" charset="0"/>
              <a:buChar char="•"/>
            </a:pPr>
            <a:endParaRPr lang="en-GB" sz="1600">
              <a:latin typeface="Verdana" pitchFamily="34" charset="0"/>
            </a:endParaRPr>
          </a:p>
          <a:p>
            <a:pPr algn="just">
              <a:buFont typeface="Arial" charset="0"/>
              <a:buChar char="•"/>
            </a:pPr>
            <a:r>
              <a:rPr lang="en-GB" sz="1600">
                <a:latin typeface="Verdana" pitchFamily="34" charset="0"/>
              </a:rPr>
              <a:t>  Availability of beds</a:t>
            </a:r>
          </a:p>
          <a:p>
            <a:pPr algn="just"/>
            <a:endParaRPr lang="en-GB" sz="1600">
              <a:latin typeface="Verdana" pitchFamily="34" charset="0"/>
            </a:endParaRPr>
          </a:p>
          <a:p>
            <a:pPr algn="just">
              <a:buFont typeface="Arial" charset="0"/>
              <a:buChar char="•"/>
            </a:pPr>
            <a:r>
              <a:rPr lang="en-GB" sz="1600">
                <a:latin typeface="Verdana" pitchFamily="34" charset="0"/>
              </a:rPr>
              <a:t>  Duration of trial treatment</a:t>
            </a:r>
          </a:p>
          <a:p>
            <a:pPr algn="just">
              <a:buFont typeface="Arial" charset="0"/>
              <a:buChar char="•"/>
            </a:pPr>
            <a:endParaRPr lang="en-GB" sz="1600">
              <a:latin typeface="Verdana" pitchFamily="34" charset="0"/>
            </a:endParaRPr>
          </a:p>
          <a:p>
            <a:pPr algn="just">
              <a:buFont typeface="Arial" charset="0"/>
              <a:buChar char="•"/>
            </a:pPr>
            <a:r>
              <a:rPr lang="en-GB" sz="1600">
                <a:latin typeface="Verdana" pitchFamily="34" charset="0"/>
              </a:rPr>
              <a:t>  Patient preference</a:t>
            </a:r>
          </a:p>
          <a:p>
            <a:pPr algn="just">
              <a:buFont typeface="Arial" charset="0"/>
              <a:buChar char="•"/>
            </a:pPr>
            <a:endParaRPr lang="en-GB" sz="1600">
              <a:latin typeface="Verdana" pitchFamily="34" charset="0"/>
            </a:endParaRPr>
          </a:p>
          <a:p>
            <a:pPr algn="just">
              <a:buFont typeface="Arial" charset="0"/>
              <a:buChar char="•"/>
            </a:pPr>
            <a:r>
              <a:rPr lang="en-GB" sz="1600">
                <a:latin typeface="Verdana" pitchFamily="34" charset="0"/>
              </a:rPr>
              <a:t>  Other issues?</a:t>
            </a: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600" b="1" u="sng">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400">
              <a:solidFill>
                <a:srgbClr val="000099"/>
              </a:solidFill>
              <a:latin typeface="Verdana" pitchFamily="34" charset="0"/>
            </a:endParaRPr>
          </a:p>
        </p:txBody>
      </p:sp>
      <p:pic>
        <p:nvPicPr>
          <p:cNvPr id="36870" name="Picture 9"/>
          <p:cNvPicPr>
            <a:picLocks noChangeAspect="1"/>
          </p:cNvPicPr>
          <p:nvPr/>
        </p:nvPicPr>
        <p:blipFill>
          <a:blip r:embed="rId6"/>
          <a:srcRect/>
          <a:stretch>
            <a:fillRect/>
          </a:stretch>
        </p:blipFill>
        <p:spPr bwMode="auto">
          <a:xfrm>
            <a:off x="4724400" y="1219200"/>
            <a:ext cx="2897188" cy="4394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noChangeArrowheads="1"/>
          </p:cNvPicPr>
          <p:nvPr/>
        </p:nvPicPr>
        <p:blipFill>
          <a:blip r:embed="rId2"/>
          <a:srcRect/>
          <a:stretch>
            <a:fillRect/>
          </a:stretch>
        </p:blipFill>
        <p:spPr bwMode="auto">
          <a:xfrm>
            <a:off x="2916238" y="115888"/>
            <a:ext cx="3313112" cy="1001712"/>
          </a:xfrm>
          <a:prstGeom prst="rect">
            <a:avLst/>
          </a:prstGeom>
          <a:noFill/>
          <a:ln w="9525">
            <a:noFill/>
            <a:miter lim="800000"/>
            <a:headEnd/>
            <a:tailEnd/>
          </a:ln>
        </p:spPr>
      </p:pic>
      <p:pic>
        <p:nvPicPr>
          <p:cNvPr id="38914" name="Picture 4"/>
          <p:cNvPicPr>
            <a:picLocks noChangeAspect="1"/>
          </p:cNvPicPr>
          <p:nvPr/>
        </p:nvPicPr>
        <p:blipFill>
          <a:blip r:embed="rId3"/>
          <a:srcRect/>
          <a:stretch>
            <a:fillRect/>
          </a:stretch>
        </p:blipFill>
        <p:spPr bwMode="auto">
          <a:xfrm>
            <a:off x="5867400" y="1268413"/>
            <a:ext cx="2881313" cy="4551362"/>
          </a:xfrm>
          <a:prstGeom prst="rect">
            <a:avLst/>
          </a:prstGeom>
          <a:noFill/>
          <a:ln w="9525">
            <a:noFill/>
            <a:miter lim="800000"/>
            <a:headEnd/>
            <a:tailEnd/>
          </a:ln>
        </p:spPr>
      </p:pic>
      <p:sp>
        <p:nvSpPr>
          <p:cNvPr id="38915" name="Rectangle 5"/>
          <p:cNvSpPr>
            <a:spLocks noChangeArrowheads="1"/>
          </p:cNvSpPr>
          <p:nvPr/>
        </p:nvSpPr>
        <p:spPr bwMode="auto">
          <a:xfrm>
            <a:off x="755650" y="1773238"/>
            <a:ext cx="5040313" cy="3290887"/>
          </a:xfrm>
          <a:prstGeom prst="rect">
            <a:avLst/>
          </a:prstGeom>
          <a:noFill/>
          <a:ln w="9525">
            <a:noFill/>
            <a:miter lim="800000"/>
            <a:headEnd/>
            <a:tailEnd/>
          </a:ln>
        </p:spPr>
        <p:txBody>
          <a:bodyPr>
            <a:spAutoFit/>
          </a:bodyPr>
          <a:lstStyle/>
          <a:p>
            <a:pPr>
              <a:lnSpc>
                <a:spcPts val="3575"/>
              </a:lnSpc>
              <a:spcBef>
                <a:spcPts val="600"/>
              </a:spcBef>
              <a:spcAft>
                <a:spcPts val="600"/>
              </a:spcAft>
            </a:pPr>
            <a:r>
              <a:rPr lang="en-GB" sz="2400"/>
              <a:t>“We decided to take part in the trial because we want to help improve the care for cystic fibrosis patients. As a nurse, part of my job is to provide best evidence practice and without research being carried out you haven't got that evidence.”</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5"/>
          <p:cNvSpPr txBox="1">
            <a:spLocks noChangeArrowheads="1"/>
          </p:cNvSpPr>
          <p:nvPr/>
        </p:nvSpPr>
        <p:spPr bwMode="auto">
          <a:xfrm>
            <a:off x="323850" y="765175"/>
            <a:ext cx="8572500" cy="646113"/>
          </a:xfrm>
          <a:prstGeom prst="rect">
            <a:avLst/>
          </a:prstGeom>
          <a:noFill/>
          <a:ln w="9525">
            <a:noFill/>
            <a:miter lim="800000"/>
            <a:headEnd/>
            <a:tailEnd/>
          </a:ln>
        </p:spPr>
        <p:txBody>
          <a:bodyPr>
            <a:spAutoFit/>
          </a:bodyPr>
          <a:lstStyle/>
          <a:p>
            <a:pPr algn="just"/>
            <a:endParaRPr lang="en-GB">
              <a:solidFill>
                <a:srgbClr val="003399"/>
              </a:solidFill>
              <a:latin typeface="Calibri" pitchFamily="34" charset="0"/>
            </a:endParaRPr>
          </a:p>
          <a:p>
            <a:pPr algn="just"/>
            <a:endParaRPr lang="en-GB">
              <a:solidFill>
                <a:srgbClr val="000099"/>
              </a:solidFill>
              <a:latin typeface="Calibri" pitchFamily="34" charset="0"/>
            </a:endParaRPr>
          </a:p>
        </p:txBody>
      </p:sp>
      <p:sp>
        <p:nvSpPr>
          <p:cNvPr id="9" name="Content Placeholder 2"/>
          <p:cNvSpPr txBox="1">
            <a:spLocks/>
          </p:cNvSpPr>
          <p:nvPr/>
        </p:nvSpPr>
        <p:spPr>
          <a:xfrm>
            <a:off x="0" y="115888"/>
            <a:ext cx="9144000" cy="855662"/>
          </a:xfrm>
          <a:prstGeom prst="rect">
            <a:avLst/>
          </a:prstGeom>
        </p:spPr>
        <p:txBody>
          <a:bodyPr>
            <a:normAutofit/>
          </a:bodyPr>
          <a:lstStyle/>
          <a:p>
            <a:pPr marL="342900" indent="-342900" algn="ctr" fontAlgn="auto">
              <a:spcBef>
                <a:spcPct val="20000"/>
              </a:spcBef>
              <a:spcAft>
                <a:spcPts val="0"/>
              </a:spcAft>
              <a:buFont typeface="Arial" pitchFamily="34" charset="0"/>
              <a:buNone/>
              <a:defRPr/>
            </a:pPr>
            <a:endParaRPr lang="en-US" sz="2800" b="1" dirty="0">
              <a:ln w="12700">
                <a:solidFill>
                  <a:schemeClr val="tx2">
                    <a:satMod val="155000"/>
                  </a:schemeClr>
                </a:solidFill>
                <a:prstDash val="solid"/>
              </a:ln>
              <a:solidFill>
                <a:srgbClr val="000099"/>
              </a:solidFill>
              <a:latin typeface="Verdana" pitchFamily="34" charset="0"/>
              <a:cs typeface="+mn-cs"/>
            </a:endParaRPr>
          </a:p>
        </p:txBody>
      </p:sp>
      <p:grpSp>
        <p:nvGrpSpPr>
          <p:cNvPr id="39939" name="Group 11"/>
          <p:cNvGrpSpPr>
            <a:grpSpLocks/>
          </p:cNvGrpSpPr>
          <p:nvPr/>
        </p:nvGrpSpPr>
        <p:grpSpPr bwMode="auto">
          <a:xfrm>
            <a:off x="214313" y="5897563"/>
            <a:ext cx="8643937" cy="960437"/>
            <a:chOff x="214282" y="5898065"/>
            <a:chExt cx="8643998" cy="959959"/>
          </a:xfrm>
        </p:grpSpPr>
        <p:pic>
          <p:nvPicPr>
            <p:cNvPr id="39945" name="Picture 1" descr="image001"/>
            <p:cNvPicPr>
              <a:picLocks noChangeAspect="1" noChangeArrowheads="1"/>
            </p:cNvPicPr>
            <p:nvPr/>
          </p:nvPicPr>
          <p:blipFill>
            <a:blip r:embed="rId3"/>
            <a:srcRect/>
            <a:stretch>
              <a:fillRect/>
            </a:stretch>
          </p:blipFill>
          <p:spPr bwMode="auto">
            <a:xfrm>
              <a:off x="214282" y="5898065"/>
              <a:ext cx="1304634" cy="959959"/>
            </a:xfrm>
            <a:prstGeom prst="rect">
              <a:avLst/>
            </a:prstGeom>
            <a:noFill/>
            <a:ln w="9525">
              <a:noFill/>
              <a:miter lim="800000"/>
              <a:headEnd/>
              <a:tailEnd/>
            </a:ln>
          </p:spPr>
        </p:pic>
        <p:pic>
          <p:nvPicPr>
            <p:cNvPr id="39946" name="Picture 16"/>
            <p:cNvPicPr>
              <a:picLocks noChangeAspect="1" noChangeArrowheads="1"/>
            </p:cNvPicPr>
            <p:nvPr/>
          </p:nvPicPr>
          <p:blipFill>
            <a:blip r:embed="rId4"/>
            <a:srcRect/>
            <a:stretch>
              <a:fillRect/>
            </a:stretch>
          </p:blipFill>
          <p:spPr bwMode="auto">
            <a:xfrm>
              <a:off x="7572396" y="6000792"/>
              <a:ext cx="1225626" cy="677614"/>
            </a:xfrm>
            <a:prstGeom prst="rect">
              <a:avLst/>
            </a:prstGeom>
            <a:noFill/>
            <a:ln w="9525">
              <a:noFill/>
              <a:miter lim="800000"/>
              <a:headEnd/>
              <a:tailEnd/>
            </a:ln>
          </p:spPr>
        </p:pic>
        <p:cxnSp>
          <p:nvCxnSpPr>
            <p:cNvPr id="15" name="Straight Connector 14"/>
            <p:cNvCxnSpPr/>
            <p:nvPr/>
          </p:nvCxnSpPr>
          <p:spPr>
            <a:xfrm>
              <a:off x="285720" y="6713634"/>
              <a:ext cx="8572560" cy="1586"/>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9940" name="Picture 32" descr="rocket.jpg"/>
          <p:cNvPicPr>
            <a:picLocks noChangeAspect="1"/>
          </p:cNvPicPr>
          <p:nvPr/>
        </p:nvPicPr>
        <p:blipFill>
          <a:blip r:embed="rId5"/>
          <a:srcRect/>
          <a:stretch>
            <a:fillRect/>
          </a:stretch>
        </p:blipFill>
        <p:spPr bwMode="auto">
          <a:xfrm>
            <a:off x="8001000" y="31750"/>
            <a:ext cx="1073150" cy="968375"/>
          </a:xfrm>
          <a:prstGeom prst="rect">
            <a:avLst/>
          </a:prstGeom>
          <a:noFill/>
          <a:ln w="9525">
            <a:noFill/>
            <a:miter lim="800000"/>
            <a:headEnd/>
            <a:tailEnd/>
          </a:ln>
        </p:spPr>
      </p:pic>
      <p:sp>
        <p:nvSpPr>
          <p:cNvPr id="39941" name="TextBox 50"/>
          <p:cNvSpPr txBox="1">
            <a:spLocks noChangeArrowheads="1"/>
          </p:cNvSpPr>
          <p:nvPr/>
        </p:nvSpPr>
        <p:spPr bwMode="auto">
          <a:xfrm>
            <a:off x="755650" y="1773238"/>
            <a:ext cx="7632700" cy="3416300"/>
          </a:xfrm>
          <a:prstGeom prst="rect">
            <a:avLst/>
          </a:prstGeom>
          <a:noFill/>
          <a:ln w="9525">
            <a:noFill/>
            <a:miter lim="800000"/>
            <a:headEnd/>
            <a:tailEnd/>
          </a:ln>
        </p:spPr>
        <p:txBody>
          <a:bodyPr>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
        <p:nvSpPr>
          <p:cNvPr id="39942" name="TextBox 51"/>
          <p:cNvSpPr txBox="1">
            <a:spLocks noChangeArrowheads="1"/>
          </p:cNvSpPr>
          <p:nvPr/>
        </p:nvSpPr>
        <p:spPr bwMode="auto">
          <a:xfrm>
            <a:off x="250825" y="1196975"/>
            <a:ext cx="8569325" cy="3416300"/>
          </a:xfrm>
          <a:prstGeom prst="rect">
            <a:avLst/>
          </a:prstGeom>
          <a:noFill/>
          <a:ln w="9525">
            <a:noFill/>
            <a:miter lim="800000"/>
            <a:headEnd/>
            <a:tailEnd/>
          </a:ln>
        </p:spPr>
        <p:txBody>
          <a:bodyPr>
            <a:spAutoFit/>
          </a:bodyPr>
          <a:lstStyle/>
          <a:p>
            <a:pPr algn="just"/>
            <a:endParaRPr lang="en-GB" sz="2400">
              <a:solidFill>
                <a:srgbClr val="000099"/>
              </a:solidFill>
              <a:latin typeface="Verdana" pitchFamily="34" charset="0"/>
            </a:endParaRPr>
          </a:p>
          <a:p>
            <a:pPr algn="just"/>
            <a:r>
              <a:rPr lang="en-GB" sz="2400" b="1">
                <a:latin typeface="Verdana" pitchFamily="34" charset="0"/>
              </a:rPr>
              <a:t>A big thank you for all your support with the study!</a:t>
            </a:r>
          </a:p>
          <a:p>
            <a:pPr algn="just"/>
            <a:endParaRPr lang="en-GB" sz="2400" b="1">
              <a:latin typeface="Verdana" pitchFamily="34" charset="0"/>
            </a:endParaRPr>
          </a:p>
          <a:p>
            <a:pPr algn="just"/>
            <a:r>
              <a:rPr lang="en-GB" sz="2400" b="1">
                <a:latin typeface="Verdana" pitchFamily="34" charset="0"/>
              </a:rPr>
              <a:t>Every recruit counts so if there is anything we can do to help please don’t hesitate to contact us.</a:t>
            </a:r>
          </a:p>
          <a:p>
            <a:pPr algn="just"/>
            <a:endParaRPr lang="en-GB" sz="2400">
              <a:solidFill>
                <a:srgbClr val="000099"/>
              </a:solidFill>
              <a:latin typeface="Verdana" pitchFamily="34" charset="0"/>
            </a:endParaRPr>
          </a:p>
          <a:p>
            <a:pPr algn="just"/>
            <a:endParaRPr lang="en-GB" sz="2400">
              <a:solidFill>
                <a:srgbClr val="000099"/>
              </a:solidFill>
              <a:latin typeface="Verdana" pitchFamily="34" charset="0"/>
            </a:endParaRPr>
          </a:p>
        </p:txBody>
      </p:sp>
      <p:sp>
        <p:nvSpPr>
          <p:cNvPr id="39943" name="Text Box 2"/>
          <p:cNvSpPr txBox="1">
            <a:spLocks noChangeArrowheads="1"/>
          </p:cNvSpPr>
          <p:nvPr/>
        </p:nvSpPr>
        <p:spPr bwMode="auto">
          <a:xfrm>
            <a:off x="2555875" y="4076700"/>
            <a:ext cx="3443288" cy="2089150"/>
          </a:xfrm>
          <a:prstGeom prst="rect">
            <a:avLst/>
          </a:prstGeom>
          <a:solidFill>
            <a:srgbClr val="FFFFFF"/>
          </a:solidFill>
          <a:ln w="57150" cmpd="thinThick">
            <a:solidFill>
              <a:srgbClr val="000000"/>
            </a:solidFill>
            <a:miter lim="800000"/>
            <a:headEnd/>
            <a:tailEnd/>
          </a:ln>
        </p:spPr>
        <p:txBody>
          <a:bodyPr/>
          <a:lstStyle/>
          <a:p>
            <a:pPr algn="ctr"/>
            <a:r>
              <a:rPr lang="en-GB" sz="1600" b="1">
                <a:solidFill>
                  <a:schemeClr val="accent1"/>
                </a:solidFill>
                <a:latin typeface="Calibri" pitchFamily="34" charset="0"/>
              </a:rPr>
              <a:t>Clinical Trials Unit Contact Details: </a:t>
            </a:r>
          </a:p>
          <a:p>
            <a:pPr algn="ctr"/>
            <a:endParaRPr lang="en-GB" sz="1200" b="1">
              <a:latin typeface="Calibri" pitchFamily="34" charset="0"/>
            </a:endParaRPr>
          </a:p>
          <a:p>
            <a:pPr algn="ctr"/>
            <a:r>
              <a:rPr lang="en-GB" sz="1400" b="1">
                <a:latin typeface="Calibri" pitchFamily="34" charset="0"/>
              </a:rPr>
              <a:t>Trial Co-ordinator: </a:t>
            </a:r>
            <a:r>
              <a:rPr lang="en-GB" sz="1400">
                <a:latin typeface="Calibri" pitchFamily="34" charset="0"/>
              </a:rPr>
              <a:t>Hannah Short</a:t>
            </a:r>
          </a:p>
          <a:p>
            <a:pPr algn="ctr"/>
            <a:r>
              <a:rPr lang="en-GB" sz="1400" b="1">
                <a:latin typeface="Calibri" pitchFamily="34" charset="0"/>
              </a:rPr>
              <a:t>Telephone: </a:t>
            </a:r>
            <a:r>
              <a:rPr lang="en-GB" sz="1400">
                <a:latin typeface="Calibri" pitchFamily="34" charset="0"/>
              </a:rPr>
              <a:t>0151 282 4714</a:t>
            </a:r>
          </a:p>
          <a:p>
            <a:pPr algn="ctr"/>
            <a:endParaRPr lang="en-GB" sz="1400" b="1">
              <a:latin typeface="Calibri" pitchFamily="34" charset="0"/>
            </a:endParaRPr>
          </a:p>
          <a:p>
            <a:pPr algn="ctr"/>
            <a:r>
              <a:rPr lang="en-GB" sz="1400" b="1">
                <a:latin typeface="Calibri" pitchFamily="34" charset="0"/>
              </a:rPr>
              <a:t>Email: </a:t>
            </a:r>
            <a:r>
              <a:rPr lang="en-GB" sz="1400">
                <a:latin typeface="Calibri" pitchFamily="34" charset="0"/>
                <a:hlinkClick r:id="rId6"/>
              </a:rPr>
              <a:t>torpedo@liverpool.ac.uk</a:t>
            </a:r>
            <a:r>
              <a:rPr lang="en-GB" sz="1400">
                <a:latin typeface="Calibri" pitchFamily="34" charset="0"/>
              </a:rPr>
              <a:t> </a:t>
            </a:r>
          </a:p>
          <a:p>
            <a:pPr algn="ctr"/>
            <a:r>
              <a:rPr lang="en-GB" sz="1400" b="1">
                <a:latin typeface="Calibri" pitchFamily="34" charset="0"/>
              </a:rPr>
              <a:t>Website: </a:t>
            </a:r>
            <a:r>
              <a:rPr lang="en-GB" sz="1400" b="1">
                <a:solidFill>
                  <a:srgbClr val="FF0000"/>
                </a:solidFill>
                <a:latin typeface="Calibri" pitchFamily="34" charset="0"/>
              </a:rPr>
              <a:t>www.torpedo-cf.org.uk</a:t>
            </a:r>
            <a:endParaRPr lang="en-GB" sz="1400" b="1">
              <a:solidFill>
                <a:srgbClr val="548DD4"/>
              </a:solidFill>
              <a:latin typeface="Calibri" pitchFamily="34" charset="0"/>
            </a:endParaRPr>
          </a:p>
          <a:p>
            <a:pPr algn="ctr"/>
            <a:endParaRPr lang="en-GB" sz="1200">
              <a:solidFill>
                <a:srgbClr val="FF0000"/>
              </a:solidFill>
              <a:latin typeface="Calibri" pitchFamily="34" charset="0"/>
            </a:endParaRPr>
          </a:p>
          <a:p>
            <a:pPr>
              <a:spcAft>
                <a:spcPts val="1000"/>
              </a:spcAft>
            </a:pPr>
            <a:r>
              <a:rPr lang="en-GB" sz="1100">
                <a:latin typeface="Times New Roman" pitchFamily="18" charset="0"/>
              </a:rPr>
              <a:t> </a:t>
            </a:r>
            <a:endParaRPr lang="en-GB" sz="1000">
              <a:latin typeface="Times New Roman" pitchFamily="18" charset="0"/>
            </a:endParaRPr>
          </a:p>
          <a:p>
            <a:endParaRPr lang="en-US"/>
          </a:p>
        </p:txBody>
      </p:sp>
      <p:sp>
        <p:nvSpPr>
          <p:cNvPr id="12" name="Content Placeholder 2"/>
          <p:cNvSpPr txBox="1">
            <a:spLocks/>
          </p:cNvSpPr>
          <p:nvPr/>
        </p:nvSpPr>
        <p:spPr>
          <a:xfrm>
            <a:off x="152400" y="269032"/>
            <a:ext cx="9144000" cy="854914"/>
          </a:xfrm>
          <a:prstGeom prst="rect">
            <a:avLst/>
          </a:prstGeom>
        </p:spPr>
        <p:txBody>
          <a:bodyPr>
            <a:normAutofit/>
          </a:bodyPr>
          <a:lstStyle/>
          <a:p>
            <a:pPr marL="342900" indent="-342900" algn="ctr" fontAlgn="auto">
              <a:spcBef>
                <a:spcPct val="20000"/>
              </a:spcBef>
              <a:spcAft>
                <a:spcPts val="0"/>
              </a:spcAft>
              <a:buFont typeface="Arial" pitchFamily="34" charset="0"/>
              <a:buNone/>
              <a:defRPr/>
            </a:pPr>
            <a:r>
              <a:rPr lang="en-US" sz="2800" b="1" dirty="0">
                <a:ln w="12700">
                  <a:solidFill>
                    <a:schemeClr val="tx2">
                      <a:satMod val="155000"/>
                    </a:schemeClr>
                  </a:solidFill>
                  <a:prstDash val="solid"/>
                </a:ln>
                <a:solidFill>
                  <a:srgbClr val="000099"/>
                </a:solidFill>
                <a:latin typeface="Verdana" pitchFamily="34" charset="0"/>
                <a:cs typeface="+mn-cs"/>
              </a:rPr>
              <a:t>And finally……….</a:t>
            </a:r>
            <a:endParaRPr lang="en-US" sz="2800" b="1" dirty="0">
              <a:ln w="12700">
                <a:solidFill>
                  <a:schemeClr val="tx2">
                    <a:satMod val="155000"/>
                  </a:schemeClr>
                </a:solidFill>
                <a:prstDash val="solid"/>
              </a:ln>
              <a:solidFill>
                <a:srgbClr val="000099"/>
              </a:solidFill>
              <a:latin typeface="Verdana" pitchFamily="34" charset="0"/>
              <a:cs typeface="+mn-cs"/>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2"/>
          <a:srcRect/>
          <a:stretch>
            <a:fillRect/>
          </a:stretch>
        </p:blipFill>
        <p:spPr bwMode="auto">
          <a:xfrm>
            <a:off x="2411413" y="115888"/>
            <a:ext cx="3313112" cy="1001712"/>
          </a:xfrm>
          <a:prstGeom prst="rect">
            <a:avLst/>
          </a:prstGeom>
          <a:noFill/>
          <a:ln w="9525">
            <a:noFill/>
            <a:miter lim="800000"/>
            <a:headEnd/>
            <a:tailEnd/>
          </a:ln>
        </p:spPr>
      </p:pic>
      <p:sp>
        <p:nvSpPr>
          <p:cNvPr id="41986" name="TextBox 3"/>
          <p:cNvSpPr txBox="1">
            <a:spLocks noChangeArrowheads="1"/>
          </p:cNvSpPr>
          <p:nvPr/>
        </p:nvSpPr>
        <p:spPr bwMode="auto">
          <a:xfrm>
            <a:off x="31750" y="6308725"/>
            <a:ext cx="4660900" cy="522288"/>
          </a:xfrm>
          <a:prstGeom prst="rect">
            <a:avLst/>
          </a:prstGeom>
          <a:noFill/>
          <a:ln w="9525">
            <a:noFill/>
            <a:miter lim="800000"/>
            <a:headEnd/>
            <a:tailEnd/>
          </a:ln>
        </p:spPr>
        <p:txBody>
          <a:bodyPr wrap="none">
            <a:spAutoFit/>
          </a:bodyPr>
          <a:lstStyle/>
          <a:p>
            <a:r>
              <a:rPr lang="en-GB" sz="2800">
                <a:latin typeface="Calibri" pitchFamily="34" charset="0"/>
                <a:ea typeface="ＭＳ Ｐゴシック" pitchFamily="34" charset="-128"/>
                <a:hlinkClick r:id="rId3"/>
              </a:rPr>
              <a:t>http://www.torpedo-cf.org.uk</a:t>
            </a:r>
            <a:endParaRPr lang="en-GB" sz="2800">
              <a:latin typeface="Calibri" pitchFamily="34" charset="0"/>
              <a:ea typeface="ＭＳ Ｐゴシック" pitchFamily="34" charset="-128"/>
            </a:endParaRPr>
          </a:p>
        </p:txBody>
      </p:sp>
      <p:sp>
        <p:nvSpPr>
          <p:cNvPr id="41987" name="TextBox 1"/>
          <p:cNvSpPr txBox="1">
            <a:spLocks noChangeArrowheads="1"/>
          </p:cNvSpPr>
          <p:nvPr/>
        </p:nvSpPr>
        <p:spPr bwMode="auto">
          <a:xfrm>
            <a:off x="827088" y="1052513"/>
            <a:ext cx="7848600" cy="4246562"/>
          </a:xfrm>
          <a:prstGeom prst="rect">
            <a:avLst/>
          </a:prstGeom>
          <a:noFill/>
          <a:ln w="9525">
            <a:noFill/>
            <a:miter lim="800000"/>
            <a:headEnd/>
            <a:tailEnd/>
          </a:ln>
        </p:spPr>
        <p:txBody>
          <a:bodyPr>
            <a:spAutoFit/>
          </a:bodyPr>
          <a:lstStyle/>
          <a:p>
            <a:r>
              <a:rPr lang="en-GB" b="1"/>
              <a:t>Acknowledgements:</a:t>
            </a:r>
          </a:p>
          <a:p>
            <a:endParaRPr lang="en-GB" sz="1200" b="1"/>
          </a:p>
          <a:p>
            <a:r>
              <a:rPr lang="en-GB" sz="1200" b="1"/>
              <a:t>Trial Management Group (TMG)</a:t>
            </a:r>
          </a:p>
          <a:p>
            <a:r>
              <a:rPr lang="en-GB" sz="1200" b="1"/>
              <a:t>Dr Simon Langton Hewer		Chief Investigator</a:t>
            </a:r>
          </a:p>
          <a:p>
            <a:r>
              <a:rPr lang="en-GB" sz="1200" b="1"/>
              <a:t>Dr Alan Smyth		Co-Investigator</a:t>
            </a:r>
          </a:p>
          <a:p>
            <a:r>
              <a:rPr lang="en-GB" sz="1200"/>
              <a:t>Professor Rachel Elliott		Lead Health Economist</a:t>
            </a:r>
          </a:p>
          <a:p>
            <a:r>
              <a:rPr lang="en-GB" sz="1200"/>
              <a:t>Professor Deborah Ashby		Lead Statistician</a:t>
            </a:r>
          </a:p>
          <a:p>
            <a:r>
              <a:rPr lang="en-GB" sz="1200"/>
              <a:t>Mr Ashley Jones 		Senior Trial Statistician</a:t>
            </a:r>
          </a:p>
          <a:p>
            <a:r>
              <a:rPr lang="en-GB" sz="1200"/>
              <a:t>Miss Michaela Blundell		Statistician</a:t>
            </a:r>
          </a:p>
          <a:p>
            <a:r>
              <a:rPr lang="en-GB" sz="1200"/>
              <a:t>Helen Hickey			Senior Trial Manager</a:t>
            </a:r>
          </a:p>
          <a:p>
            <a:r>
              <a:rPr lang="en-GB" sz="1200"/>
              <a:t>Hannah Smith 		Trial Coordinator</a:t>
            </a:r>
          </a:p>
          <a:p>
            <a:r>
              <a:rPr lang="en-GB" sz="1200"/>
              <a:t> </a:t>
            </a:r>
          </a:p>
          <a:p>
            <a:r>
              <a:rPr lang="en-GB" sz="1200" b="1"/>
              <a:t>Trial Steering Committee (TSC)</a:t>
            </a:r>
          </a:p>
          <a:p>
            <a:r>
              <a:rPr lang="en-GB" sz="1200"/>
              <a:t>Professor Jonathan Grigg		Independent Chairperson</a:t>
            </a:r>
          </a:p>
          <a:p>
            <a:r>
              <a:rPr lang="en-GB" sz="1200"/>
              <a:t>Dr Ranjit Lall			Independent Statistician</a:t>
            </a:r>
          </a:p>
          <a:p>
            <a:r>
              <a:rPr lang="en-GB" sz="1200"/>
              <a:t>Miss Sophie Lewis		Independent Layperson</a:t>
            </a:r>
          </a:p>
          <a:p>
            <a:r>
              <a:rPr lang="en-US" sz="1200"/>
              <a:t>		</a:t>
            </a:r>
            <a:endParaRPr lang="en-GB" sz="1200"/>
          </a:p>
          <a:p>
            <a:r>
              <a:rPr lang="en-GB" sz="1200"/>
              <a:t> </a:t>
            </a:r>
          </a:p>
          <a:p>
            <a:r>
              <a:rPr lang="en-GB" sz="1200" b="1"/>
              <a:t>Independent Data and Safety Monitoring Committee (IDSMC)</a:t>
            </a:r>
          </a:p>
          <a:p>
            <a:r>
              <a:rPr lang="en-GB" sz="1200"/>
              <a:t>Dr Bob Dinwiddie		Chairman, Paediatric Respiratory Physician</a:t>
            </a:r>
          </a:p>
          <a:p>
            <a:r>
              <a:rPr lang="nl-BE" sz="1200"/>
              <a:t>Prof Christiane De Boeck</a:t>
            </a:r>
            <a:r>
              <a:rPr lang="en-GB" sz="1200"/>
              <a:t>		Respiratory Physician</a:t>
            </a:r>
          </a:p>
          <a:p>
            <a:r>
              <a:rPr lang="en-GB" sz="1200"/>
              <a:t>Mrs Enid Hennessy		Expert in Statistics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p:cNvPicPr>
            <a:picLocks noChangeAspect="1"/>
          </p:cNvPicPr>
          <p:nvPr/>
        </p:nvPicPr>
        <p:blipFill>
          <a:blip r:embed="rId3"/>
          <a:srcRect/>
          <a:stretch>
            <a:fillRect/>
          </a:stretch>
        </p:blipFill>
        <p:spPr bwMode="auto">
          <a:xfrm>
            <a:off x="0" y="0"/>
            <a:ext cx="9010650" cy="651668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04825" y="3295650"/>
            <a:ext cx="7764463" cy="149383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Arrow Connector 3"/>
          <p:cNvCxnSpPr/>
          <p:nvPr/>
        </p:nvCxnSpPr>
        <p:spPr>
          <a:xfrm rot="5400000">
            <a:off x="101600" y="2894013"/>
            <a:ext cx="804863"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rot="5400000">
            <a:off x="1770856" y="2893219"/>
            <a:ext cx="8032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16200000" flipH="1">
            <a:off x="2243138" y="2709863"/>
            <a:ext cx="11747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rot="5400000">
            <a:off x="5172869" y="2796382"/>
            <a:ext cx="80327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a:off x="5444331" y="2796382"/>
            <a:ext cx="8032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a:off x="6288881" y="2796382"/>
            <a:ext cx="8032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5909469" y="2796382"/>
            <a:ext cx="80327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6625431" y="2796382"/>
            <a:ext cx="8032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ight Arrow 11"/>
          <p:cNvSpPr/>
          <p:nvPr/>
        </p:nvSpPr>
        <p:spPr>
          <a:xfrm>
            <a:off x="5815013" y="1108075"/>
            <a:ext cx="2454275" cy="102711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600" dirty="0"/>
              <a:t>Mucoid PA, development of biofilm</a:t>
            </a:r>
          </a:p>
        </p:txBody>
      </p:sp>
      <p:sp>
        <p:nvSpPr>
          <p:cNvPr id="19467" name="TextBox 12"/>
          <p:cNvSpPr txBox="1">
            <a:spLocks noChangeArrowheads="1"/>
          </p:cNvSpPr>
          <p:nvPr/>
        </p:nvSpPr>
        <p:spPr bwMode="auto">
          <a:xfrm>
            <a:off x="158750" y="2135188"/>
            <a:ext cx="590550" cy="339725"/>
          </a:xfrm>
          <a:prstGeom prst="rect">
            <a:avLst/>
          </a:prstGeom>
          <a:noFill/>
          <a:ln w="9525">
            <a:noFill/>
            <a:miter lim="800000"/>
            <a:headEnd/>
            <a:tailEnd/>
          </a:ln>
        </p:spPr>
        <p:txBody>
          <a:bodyPr wrap="none">
            <a:spAutoFit/>
          </a:bodyPr>
          <a:lstStyle/>
          <a:p>
            <a:pPr algn="ctr"/>
            <a:r>
              <a:rPr lang="en-US" sz="1600">
                <a:latin typeface="Calibri" pitchFamily="34" charset="0"/>
              </a:rPr>
              <a:t>Birth</a:t>
            </a:r>
          </a:p>
        </p:txBody>
      </p:sp>
      <p:sp>
        <p:nvSpPr>
          <p:cNvPr id="19468" name="TextBox 13"/>
          <p:cNvSpPr txBox="1">
            <a:spLocks noChangeArrowheads="1"/>
          </p:cNvSpPr>
          <p:nvPr/>
        </p:nvSpPr>
        <p:spPr bwMode="auto">
          <a:xfrm>
            <a:off x="1457325" y="2184400"/>
            <a:ext cx="1433513" cy="338138"/>
          </a:xfrm>
          <a:prstGeom prst="rect">
            <a:avLst/>
          </a:prstGeom>
          <a:noFill/>
          <a:ln w="9525">
            <a:noFill/>
            <a:miter lim="800000"/>
            <a:headEnd/>
            <a:tailEnd/>
          </a:ln>
        </p:spPr>
        <p:txBody>
          <a:bodyPr wrap="none">
            <a:spAutoFit/>
          </a:bodyPr>
          <a:lstStyle/>
          <a:p>
            <a:r>
              <a:rPr lang="en-US" sz="1600">
                <a:latin typeface="Calibri" pitchFamily="34" charset="0"/>
              </a:rPr>
              <a:t>First PA culture</a:t>
            </a:r>
          </a:p>
        </p:txBody>
      </p:sp>
      <p:sp>
        <p:nvSpPr>
          <p:cNvPr id="19469" name="TextBox 15"/>
          <p:cNvSpPr txBox="1">
            <a:spLocks noChangeArrowheads="1"/>
          </p:cNvSpPr>
          <p:nvPr/>
        </p:nvSpPr>
        <p:spPr bwMode="auto">
          <a:xfrm>
            <a:off x="1990725" y="1676400"/>
            <a:ext cx="1681163" cy="339725"/>
          </a:xfrm>
          <a:prstGeom prst="rect">
            <a:avLst/>
          </a:prstGeom>
          <a:noFill/>
          <a:ln w="9525">
            <a:noFill/>
            <a:miter lim="800000"/>
            <a:headEnd/>
            <a:tailEnd/>
          </a:ln>
        </p:spPr>
        <p:txBody>
          <a:bodyPr wrap="none">
            <a:spAutoFit/>
          </a:bodyPr>
          <a:lstStyle/>
          <a:p>
            <a:r>
              <a:rPr lang="en-US" sz="1600">
                <a:latin typeface="Calibri" pitchFamily="34" charset="0"/>
              </a:rPr>
              <a:t>Second PA culture</a:t>
            </a:r>
          </a:p>
        </p:txBody>
      </p:sp>
      <p:sp>
        <p:nvSpPr>
          <p:cNvPr id="19470" name="TextBox 16"/>
          <p:cNvSpPr txBox="1">
            <a:spLocks noChangeArrowheads="1"/>
          </p:cNvSpPr>
          <p:nvPr/>
        </p:nvSpPr>
        <p:spPr bwMode="auto">
          <a:xfrm>
            <a:off x="3441700" y="2801938"/>
            <a:ext cx="1611313" cy="369887"/>
          </a:xfrm>
          <a:prstGeom prst="rect">
            <a:avLst/>
          </a:prstGeom>
          <a:noFill/>
          <a:ln w="9525">
            <a:noFill/>
            <a:miter lim="800000"/>
            <a:headEnd/>
            <a:tailEnd/>
          </a:ln>
        </p:spPr>
        <p:txBody>
          <a:bodyPr wrap="none">
            <a:spAutoFit/>
          </a:bodyPr>
          <a:lstStyle/>
          <a:p>
            <a:r>
              <a:rPr lang="en-US">
                <a:latin typeface="Calibri" pitchFamily="34" charset="0"/>
              </a:rPr>
              <a:t>PA free interval</a:t>
            </a:r>
          </a:p>
        </p:txBody>
      </p:sp>
      <p:sp>
        <p:nvSpPr>
          <p:cNvPr id="19471" name="TextBox 17"/>
          <p:cNvSpPr txBox="1">
            <a:spLocks noChangeArrowheads="1"/>
          </p:cNvSpPr>
          <p:nvPr/>
        </p:nvSpPr>
        <p:spPr bwMode="auto">
          <a:xfrm>
            <a:off x="5456238" y="2016125"/>
            <a:ext cx="2036762" cy="338138"/>
          </a:xfrm>
          <a:prstGeom prst="rect">
            <a:avLst/>
          </a:prstGeom>
          <a:noFill/>
          <a:ln w="9525">
            <a:noFill/>
            <a:miter lim="800000"/>
            <a:headEnd/>
            <a:tailEnd/>
          </a:ln>
        </p:spPr>
        <p:txBody>
          <a:bodyPr wrap="none">
            <a:spAutoFit/>
          </a:bodyPr>
          <a:lstStyle/>
          <a:p>
            <a:pPr algn="ctr"/>
            <a:r>
              <a:rPr lang="en-US" sz="1600">
                <a:latin typeface="Calibri" pitchFamily="34" charset="0"/>
              </a:rPr>
              <a:t>Persistent PA infection</a:t>
            </a:r>
          </a:p>
        </p:txBody>
      </p:sp>
      <p:sp>
        <p:nvSpPr>
          <p:cNvPr id="19" name="TextBox 18"/>
          <p:cNvSpPr txBox="1"/>
          <p:nvPr/>
        </p:nvSpPr>
        <p:spPr>
          <a:xfrm>
            <a:off x="1919288" y="4945063"/>
            <a:ext cx="2733675" cy="3683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en-US" dirty="0"/>
              <a:t>Intermittent infection</a:t>
            </a:r>
          </a:p>
        </p:txBody>
      </p:sp>
      <p:sp>
        <p:nvSpPr>
          <p:cNvPr id="20" name="TextBox 19"/>
          <p:cNvSpPr txBox="1"/>
          <p:nvPr/>
        </p:nvSpPr>
        <p:spPr>
          <a:xfrm>
            <a:off x="5575300" y="4945063"/>
            <a:ext cx="1917700" cy="3683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r>
              <a:rPr lang="en-US" dirty="0"/>
              <a:t>Chronic infection</a:t>
            </a:r>
          </a:p>
        </p:txBody>
      </p:sp>
      <p:sp>
        <p:nvSpPr>
          <p:cNvPr id="19474" name="TextBox 23"/>
          <p:cNvSpPr txBox="1">
            <a:spLocks noChangeArrowheads="1"/>
          </p:cNvSpPr>
          <p:nvPr/>
        </p:nvSpPr>
        <p:spPr bwMode="auto">
          <a:xfrm>
            <a:off x="749300" y="493713"/>
            <a:ext cx="7448550" cy="461962"/>
          </a:xfrm>
          <a:prstGeom prst="rect">
            <a:avLst/>
          </a:prstGeom>
          <a:noFill/>
          <a:ln w="9525">
            <a:noFill/>
            <a:miter lim="800000"/>
            <a:headEnd/>
            <a:tailEnd/>
          </a:ln>
        </p:spPr>
        <p:txBody>
          <a:bodyPr wrap="none">
            <a:spAutoFit/>
          </a:bodyPr>
          <a:lstStyle/>
          <a:p>
            <a:r>
              <a:rPr lang="en-US" sz="2400">
                <a:latin typeface="Calibri" pitchFamily="34" charset="0"/>
              </a:rPr>
              <a:t>Natural history of acquisition of </a:t>
            </a:r>
            <a:r>
              <a:rPr lang="en-US" sz="2400" i="1">
                <a:latin typeface="Calibri" pitchFamily="34" charset="0"/>
              </a:rPr>
              <a:t>Pseudomonas aeruginosa</a:t>
            </a:r>
          </a:p>
        </p:txBody>
      </p:sp>
      <p:sp>
        <p:nvSpPr>
          <p:cNvPr id="19475" name="TextBox 24"/>
          <p:cNvSpPr txBox="1">
            <a:spLocks noChangeArrowheads="1"/>
          </p:cNvSpPr>
          <p:nvPr/>
        </p:nvSpPr>
        <p:spPr bwMode="auto">
          <a:xfrm>
            <a:off x="6323013" y="6611938"/>
            <a:ext cx="2820987" cy="246062"/>
          </a:xfrm>
          <a:prstGeom prst="rect">
            <a:avLst/>
          </a:prstGeom>
          <a:noFill/>
          <a:ln w="9525">
            <a:noFill/>
            <a:miter lim="800000"/>
            <a:headEnd/>
            <a:tailEnd/>
          </a:ln>
        </p:spPr>
        <p:txBody>
          <a:bodyPr wrap="none">
            <a:spAutoFit/>
          </a:bodyPr>
          <a:lstStyle/>
          <a:p>
            <a:r>
              <a:rPr lang="en-US" sz="1000">
                <a:latin typeface="Calibri" pitchFamily="34" charset="0"/>
              </a:rPr>
              <a:t>Adapted from Rosenfeld NACFC, Minneapolis 2009</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normAutofit fontScale="90000"/>
          </a:bodyPr>
          <a:lstStyle/>
          <a:p>
            <a:pPr>
              <a:defRPr/>
            </a:pPr>
            <a:r>
              <a:rPr lang="en-US" dirty="0" smtClean="0">
                <a:solidFill>
                  <a:srgbClr val="000099"/>
                </a:solidFill>
                <a:ea typeface="ＭＳ Ｐゴシック" pitchFamily="-108" charset="-128"/>
                <a:cs typeface="ＭＳ Ｐゴシック" pitchFamily="-108" charset="-128"/>
              </a:rPr>
              <a:t>Consequences of infection with </a:t>
            </a:r>
            <a:r>
              <a:rPr lang="en-US" i="1" dirty="0" smtClean="0">
                <a:solidFill>
                  <a:srgbClr val="000099"/>
                </a:solidFill>
                <a:ea typeface="ＭＳ Ｐゴシック" pitchFamily="-108" charset="-128"/>
                <a:cs typeface="ＭＳ Ｐゴシック" pitchFamily="-108" charset="-128"/>
              </a:rPr>
              <a:t>Pseudomonas aeruginosa</a:t>
            </a:r>
            <a:endParaRPr lang="en-US" dirty="0" smtClean="0">
              <a:solidFill>
                <a:srgbClr val="000099"/>
              </a:solidFill>
              <a:ea typeface="ＭＳ Ｐゴシック" pitchFamily="-108" charset="-128"/>
              <a:cs typeface="ＭＳ Ｐゴシック" pitchFamily="-108" charset="-128"/>
            </a:endParaRPr>
          </a:p>
        </p:txBody>
      </p:sp>
      <p:sp>
        <p:nvSpPr>
          <p:cNvPr id="20482" name="Content Placeholder 4"/>
          <p:cNvSpPr>
            <a:spLocks noGrp="1"/>
          </p:cNvSpPr>
          <p:nvPr>
            <p:ph sz="half" idx="1"/>
          </p:nvPr>
        </p:nvSpPr>
        <p:spPr>
          <a:xfrm>
            <a:off x="457200" y="1981200"/>
            <a:ext cx="7848600" cy="4144963"/>
          </a:xfrm>
        </p:spPr>
        <p:txBody>
          <a:bodyPr/>
          <a:lstStyle/>
          <a:p>
            <a:r>
              <a:rPr lang="en-US" smtClean="0">
                <a:ea typeface="ＭＳ Ｐゴシック" pitchFamily="34" charset="-128"/>
              </a:rPr>
              <a:t>Reduced FEV</a:t>
            </a:r>
            <a:r>
              <a:rPr lang="en-US" baseline="-25000" smtClean="0">
                <a:ea typeface="ＭＳ Ｐゴシック" pitchFamily="34" charset="-128"/>
              </a:rPr>
              <a:t>1</a:t>
            </a:r>
            <a:r>
              <a:rPr lang="en-US" smtClean="0">
                <a:ea typeface="ＭＳ Ｐゴシック" pitchFamily="34" charset="-128"/>
              </a:rPr>
              <a:t> during childhood</a:t>
            </a:r>
          </a:p>
          <a:p>
            <a:r>
              <a:rPr lang="en-US" smtClean="0">
                <a:ea typeface="ＭＳ Ｐゴシック" pitchFamily="34" charset="-128"/>
              </a:rPr>
              <a:t>Faster decline in FEV</a:t>
            </a:r>
            <a:r>
              <a:rPr lang="en-US" baseline="-25000" smtClean="0">
                <a:ea typeface="ＭＳ Ｐゴシック" pitchFamily="34" charset="-128"/>
              </a:rPr>
              <a:t>1</a:t>
            </a:r>
          </a:p>
          <a:p>
            <a:r>
              <a:rPr lang="en-US" smtClean="0">
                <a:ea typeface="ＭＳ Ｐゴシック" pitchFamily="34" charset="-128"/>
              </a:rPr>
              <a:t>More rapid decline in CXR score</a:t>
            </a:r>
          </a:p>
          <a:p>
            <a:r>
              <a:rPr lang="en-US" smtClean="0">
                <a:ea typeface="ＭＳ Ｐゴシック" pitchFamily="34" charset="-128"/>
              </a:rPr>
              <a:t>Reduced growth, QoL</a:t>
            </a:r>
          </a:p>
          <a:p>
            <a:r>
              <a:rPr lang="en-US" smtClean="0">
                <a:ea typeface="ＭＳ Ｐゴシック" pitchFamily="34" charset="-128"/>
              </a:rPr>
              <a:t>Increased hospitalisation and need for antibiotics</a:t>
            </a:r>
          </a:p>
          <a:p>
            <a:r>
              <a:rPr lang="en-US" smtClean="0">
                <a:ea typeface="ＭＳ Ｐゴシック" pitchFamily="34" charset="-128"/>
              </a:rPr>
              <a:t>Reduced adult survival</a:t>
            </a:r>
          </a:p>
          <a:p>
            <a:r>
              <a:rPr lang="en-US" smtClean="0">
                <a:ea typeface="ＭＳ Ｐゴシック" pitchFamily="34" charset="-128"/>
              </a:rPr>
              <a:t>Impossible to eradicate once chronic infection is established</a:t>
            </a:r>
          </a:p>
        </p:txBody>
      </p:sp>
      <p:sp>
        <p:nvSpPr>
          <p:cNvPr id="2" name="Footer Placeholder 1"/>
          <p:cNvSpPr>
            <a:spLocks noGrp="1"/>
          </p:cNvSpPr>
          <p:nvPr>
            <p:ph type="ftr" sz="quarter" idx="11"/>
          </p:nvPr>
        </p:nvSpPr>
        <p:spPr/>
        <p:txBody>
          <a:bodyPr/>
          <a:lstStyle/>
          <a:p>
            <a:pPr>
              <a:defRPr/>
            </a:pPr>
            <a:endParaRPr lang="en-GB"/>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Group 11"/>
          <p:cNvGrpSpPr>
            <a:grpSpLocks/>
          </p:cNvGrpSpPr>
          <p:nvPr/>
        </p:nvGrpSpPr>
        <p:grpSpPr bwMode="auto">
          <a:xfrm>
            <a:off x="0" y="5805488"/>
            <a:ext cx="8858250" cy="1052512"/>
            <a:chOff x="214282" y="5898065"/>
            <a:chExt cx="8643998" cy="959959"/>
          </a:xfrm>
        </p:grpSpPr>
        <p:pic>
          <p:nvPicPr>
            <p:cNvPr id="21511" name="Picture 1" descr="image001"/>
            <p:cNvPicPr>
              <a:picLocks noChangeAspect="1" noChangeArrowheads="1"/>
            </p:cNvPicPr>
            <p:nvPr/>
          </p:nvPicPr>
          <p:blipFill>
            <a:blip r:embed="rId3"/>
            <a:srcRect/>
            <a:stretch>
              <a:fillRect/>
            </a:stretch>
          </p:blipFill>
          <p:spPr bwMode="auto">
            <a:xfrm>
              <a:off x="214282" y="5898065"/>
              <a:ext cx="1304634" cy="959959"/>
            </a:xfrm>
            <a:prstGeom prst="rect">
              <a:avLst/>
            </a:prstGeom>
            <a:noFill/>
            <a:ln w="9525">
              <a:noFill/>
              <a:miter lim="800000"/>
              <a:headEnd/>
              <a:tailEnd/>
            </a:ln>
          </p:spPr>
        </p:pic>
        <p:pic>
          <p:nvPicPr>
            <p:cNvPr id="21512" name="Picture 16"/>
            <p:cNvPicPr>
              <a:picLocks noChangeAspect="1" noChangeArrowheads="1"/>
            </p:cNvPicPr>
            <p:nvPr/>
          </p:nvPicPr>
          <p:blipFill>
            <a:blip r:embed="rId4"/>
            <a:srcRect/>
            <a:stretch>
              <a:fillRect/>
            </a:stretch>
          </p:blipFill>
          <p:spPr bwMode="auto">
            <a:xfrm>
              <a:off x="7556620" y="6095051"/>
              <a:ext cx="1225626" cy="677614"/>
            </a:xfrm>
            <a:prstGeom prst="rect">
              <a:avLst/>
            </a:prstGeom>
            <a:noFill/>
            <a:ln w="9525">
              <a:noFill/>
              <a:miter lim="800000"/>
              <a:headEnd/>
              <a:tailEnd/>
            </a:ln>
          </p:spPr>
        </p:pic>
        <p:cxnSp>
          <p:nvCxnSpPr>
            <p:cNvPr id="15" name="Straight Connector 14"/>
            <p:cNvCxnSpPr/>
            <p:nvPr/>
          </p:nvCxnSpPr>
          <p:spPr>
            <a:xfrm>
              <a:off x="285541" y="6713234"/>
              <a:ext cx="8572739" cy="1448"/>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506" name="TextBox 5"/>
          <p:cNvSpPr txBox="1">
            <a:spLocks noChangeArrowheads="1"/>
          </p:cNvSpPr>
          <p:nvPr/>
        </p:nvSpPr>
        <p:spPr bwMode="auto">
          <a:xfrm>
            <a:off x="1116013" y="2852738"/>
            <a:ext cx="2376487" cy="2032000"/>
          </a:xfrm>
          <a:prstGeom prst="rect">
            <a:avLst/>
          </a:prstGeom>
          <a:noFill/>
          <a:ln w="9525">
            <a:noFill/>
            <a:miter lim="800000"/>
            <a:headEnd/>
            <a:tailEnd/>
          </a:ln>
        </p:spPr>
        <p:txBody>
          <a:bodyPr>
            <a:spAutoFit/>
          </a:bodyPr>
          <a:lstStyle/>
          <a:p>
            <a:pPr hangingPunct="0"/>
            <a:r>
              <a:rPr lang="en-GB">
                <a:solidFill>
                  <a:srgbClr val="000099"/>
                </a:solidFill>
                <a:latin typeface="Verdana" pitchFamily="34" charset="0"/>
              </a:rPr>
              <a:t>There are now 68 sites in the UK open to recruitment </a:t>
            </a:r>
          </a:p>
          <a:p>
            <a:pPr hangingPunct="0"/>
            <a:r>
              <a:rPr lang="en-GB">
                <a:solidFill>
                  <a:srgbClr val="000099"/>
                </a:solidFill>
                <a:latin typeface="Verdana" pitchFamily="34" charset="0"/>
              </a:rPr>
              <a:t>of which 58 are paediatric sites. </a:t>
            </a:r>
          </a:p>
          <a:p>
            <a:pPr algn="just"/>
            <a:endParaRPr lang="en-GB">
              <a:solidFill>
                <a:srgbClr val="000099"/>
              </a:solidFill>
              <a:latin typeface="Calibri" pitchFamily="34" charset="0"/>
            </a:endParaRPr>
          </a:p>
        </p:txBody>
      </p:sp>
      <p:sp>
        <p:nvSpPr>
          <p:cNvPr id="9" name="Content Placeholder 2"/>
          <p:cNvSpPr txBox="1">
            <a:spLocks/>
          </p:cNvSpPr>
          <p:nvPr/>
        </p:nvSpPr>
        <p:spPr>
          <a:xfrm>
            <a:off x="0" y="116632"/>
            <a:ext cx="9144000" cy="854914"/>
          </a:xfrm>
          <a:prstGeom prst="rect">
            <a:avLst/>
          </a:prstGeom>
        </p:spPr>
        <p:txBody>
          <a:bodyPr>
            <a:normAutofit/>
          </a:bodyPr>
          <a:lstStyle/>
          <a:p>
            <a:pPr marL="342900" indent="-342900" algn="ctr" fontAlgn="auto">
              <a:spcBef>
                <a:spcPct val="20000"/>
              </a:spcBef>
              <a:spcAft>
                <a:spcPts val="0"/>
              </a:spcAft>
              <a:buFont typeface="Arial" pitchFamily="34" charset="0"/>
              <a:buNone/>
              <a:defRPr/>
            </a:pPr>
            <a:r>
              <a:rPr lang="en-US" sz="2800" b="1" dirty="0">
                <a:ln w="12700">
                  <a:solidFill>
                    <a:schemeClr val="tx2">
                      <a:satMod val="155000"/>
                    </a:schemeClr>
                  </a:solidFill>
                  <a:prstDash val="solid"/>
                </a:ln>
                <a:solidFill>
                  <a:srgbClr val="000099"/>
                </a:solidFill>
                <a:latin typeface="Verdana" pitchFamily="34" charset="0"/>
                <a:cs typeface="+mn-cs"/>
              </a:rPr>
              <a:t> Study </a:t>
            </a:r>
            <a:r>
              <a:rPr lang="en-US" sz="2800" b="1" dirty="0">
                <a:ln w="12700">
                  <a:solidFill>
                    <a:schemeClr val="tx2">
                      <a:satMod val="155000"/>
                    </a:schemeClr>
                  </a:solidFill>
                  <a:prstDash val="solid"/>
                </a:ln>
                <a:solidFill>
                  <a:srgbClr val="000099"/>
                </a:solidFill>
                <a:latin typeface="Verdana" pitchFamily="34" charset="0"/>
                <a:cs typeface="+mn-cs"/>
              </a:rPr>
              <a:t>Update – </a:t>
            </a:r>
            <a:r>
              <a:rPr lang="en-US" sz="2800" b="1" dirty="0">
                <a:ln w="12700">
                  <a:solidFill>
                    <a:schemeClr val="tx2">
                      <a:satMod val="155000"/>
                    </a:schemeClr>
                  </a:solidFill>
                  <a:prstDash val="solid"/>
                </a:ln>
                <a:solidFill>
                  <a:srgbClr val="000099"/>
                </a:solidFill>
                <a:latin typeface="Verdana" pitchFamily="34" charset="0"/>
                <a:cs typeface="+mn-cs"/>
              </a:rPr>
              <a:t>Sites</a:t>
            </a:r>
            <a:endParaRPr lang="en-US" sz="2800" b="1" dirty="0">
              <a:ln w="12700">
                <a:solidFill>
                  <a:schemeClr val="tx2">
                    <a:satMod val="155000"/>
                  </a:schemeClr>
                </a:solidFill>
                <a:prstDash val="solid"/>
              </a:ln>
              <a:solidFill>
                <a:srgbClr val="000099"/>
              </a:solidFill>
              <a:latin typeface="Verdana" pitchFamily="34" charset="0"/>
              <a:cs typeface="+mn-cs"/>
            </a:endParaRPr>
          </a:p>
        </p:txBody>
      </p:sp>
      <p:pic>
        <p:nvPicPr>
          <p:cNvPr id="21508" name="Picture 32" descr="rocket.jpg"/>
          <p:cNvPicPr>
            <a:picLocks noChangeAspect="1"/>
          </p:cNvPicPr>
          <p:nvPr/>
        </p:nvPicPr>
        <p:blipFill>
          <a:blip r:embed="rId5"/>
          <a:srcRect/>
          <a:stretch>
            <a:fillRect/>
          </a:stretch>
        </p:blipFill>
        <p:spPr bwMode="auto">
          <a:xfrm>
            <a:off x="8001000" y="31750"/>
            <a:ext cx="1073150" cy="968375"/>
          </a:xfrm>
          <a:prstGeom prst="rect">
            <a:avLst/>
          </a:prstGeom>
          <a:noFill/>
          <a:ln w="9525">
            <a:noFill/>
            <a:miter lim="800000"/>
            <a:headEnd/>
            <a:tailEnd/>
          </a:ln>
        </p:spPr>
      </p:pic>
      <p:pic>
        <p:nvPicPr>
          <p:cNvPr id="21509" name="Picture 9"/>
          <p:cNvPicPr>
            <a:picLocks noChangeAspect="1" noChangeArrowheads="1"/>
          </p:cNvPicPr>
          <p:nvPr/>
        </p:nvPicPr>
        <p:blipFill>
          <a:blip r:embed="rId6"/>
          <a:srcRect l="14246" t="13297" r="66209" b="5812"/>
          <a:stretch>
            <a:fillRect/>
          </a:stretch>
        </p:blipFill>
        <p:spPr bwMode="auto">
          <a:xfrm>
            <a:off x="3492500" y="765175"/>
            <a:ext cx="3887788" cy="5616575"/>
          </a:xfrm>
          <a:prstGeom prst="rect">
            <a:avLst/>
          </a:prstGeom>
          <a:noFill/>
          <a:ln w="9525">
            <a:noFill/>
            <a:miter lim="800000"/>
            <a:headEnd/>
            <a:tailEnd/>
          </a:ln>
        </p:spPr>
      </p:pic>
      <p:sp>
        <p:nvSpPr>
          <p:cNvPr id="21510" name="TextBox 10"/>
          <p:cNvSpPr txBox="1">
            <a:spLocks noChangeArrowheads="1"/>
          </p:cNvSpPr>
          <p:nvPr/>
        </p:nvSpPr>
        <p:spPr bwMode="auto">
          <a:xfrm>
            <a:off x="1187450" y="1196975"/>
            <a:ext cx="1871663" cy="1200150"/>
          </a:xfrm>
          <a:prstGeom prst="rect">
            <a:avLst/>
          </a:prstGeom>
          <a:noFill/>
          <a:ln w="9525">
            <a:noFill/>
            <a:miter lim="800000"/>
            <a:headEnd/>
            <a:tailEnd/>
          </a:ln>
        </p:spPr>
        <p:txBody>
          <a:bodyPr>
            <a:spAutoFit/>
          </a:bodyPr>
          <a:lstStyle/>
          <a:p>
            <a:pPr hangingPunct="0"/>
            <a:r>
              <a:rPr lang="en-GB">
                <a:solidFill>
                  <a:srgbClr val="000099"/>
                </a:solidFill>
                <a:latin typeface="Verdana" pitchFamily="34" charset="0"/>
              </a:rPr>
              <a:t>First site opened to recruitment in June 2010.</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5"/>
          <p:cNvSpPr txBox="1">
            <a:spLocks noChangeArrowheads="1"/>
          </p:cNvSpPr>
          <p:nvPr/>
        </p:nvSpPr>
        <p:spPr bwMode="auto">
          <a:xfrm>
            <a:off x="179388" y="765175"/>
            <a:ext cx="8785225" cy="1846263"/>
          </a:xfrm>
          <a:prstGeom prst="rect">
            <a:avLst/>
          </a:prstGeom>
          <a:noFill/>
          <a:ln w="9525">
            <a:noFill/>
            <a:miter lim="800000"/>
            <a:headEnd/>
            <a:tailEnd/>
          </a:ln>
        </p:spPr>
        <p:txBody>
          <a:bodyPr>
            <a:spAutoFit/>
          </a:bodyPr>
          <a:lstStyle/>
          <a:p>
            <a:pPr algn="just"/>
            <a:r>
              <a:rPr lang="en-GB" sz="1600">
                <a:solidFill>
                  <a:srgbClr val="000099"/>
                </a:solidFill>
                <a:latin typeface="Verdana" pitchFamily="34" charset="0"/>
              </a:rPr>
              <a:t>Since October 2010 we have recruited a total of 132 patients.</a:t>
            </a:r>
          </a:p>
          <a:p>
            <a:pPr algn="just"/>
            <a:endParaRPr lang="en-GB" sz="1600">
              <a:solidFill>
                <a:srgbClr val="000099"/>
              </a:solidFill>
              <a:latin typeface="Verdana" pitchFamily="34" charset="0"/>
            </a:endParaRPr>
          </a:p>
          <a:p>
            <a:pPr algn="just"/>
            <a:r>
              <a:rPr lang="en-GB" sz="1600">
                <a:solidFill>
                  <a:srgbClr val="000099"/>
                </a:solidFill>
                <a:latin typeface="Verdana" pitchFamily="34" charset="0"/>
              </a:rPr>
              <a:t>Our next key target is to recruit 200 patients by the end of May 2014. </a:t>
            </a:r>
          </a:p>
          <a:p>
            <a:pPr algn="just"/>
            <a:endParaRPr lang="en-GB" sz="1600">
              <a:solidFill>
                <a:srgbClr val="000099"/>
              </a:solidFill>
              <a:latin typeface="Verdana" pitchFamily="34" charset="0"/>
            </a:endParaRPr>
          </a:p>
          <a:p>
            <a:pPr algn="just"/>
            <a:r>
              <a:rPr lang="en-GB" sz="1600">
                <a:solidFill>
                  <a:srgbClr val="000099"/>
                </a:solidFill>
                <a:latin typeface="Verdana" pitchFamily="34" charset="0"/>
              </a:rPr>
              <a:t>If we achieve this milestone the study team will request an extension to the recruitment period to enable us to reach our original target of 280. </a:t>
            </a:r>
          </a:p>
          <a:p>
            <a:pPr algn="just"/>
            <a:endParaRPr lang="en-GB">
              <a:solidFill>
                <a:srgbClr val="000099"/>
              </a:solidFill>
              <a:latin typeface="Calibri" pitchFamily="34" charset="0"/>
            </a:endParaRPr>
          </a:p>
        </p:txBody>
      </p:sp>
      <p:sp>
        <p:nvSpPr>
          <p:cNvPr id="9" name="Content Placeholder 2"/>
          <p:cNvSpPr txBox="1">
            <a:spLocks/>
          </p:cNvSpPr>
          <p:nvPr/>
        </p:nvSpPr>
        <p:spPr>
          <a:xfrm>
            <a:off x="0" y="116632"/>
            <a:ext cx="9144000" cy="854911"/>
          </a:xfrm>
          <a:prstGeom prst="rect">
            <a:avLst/>
          </a:prstGeom>
        </p:spPr>
        <p:txBody>
          <a:bodyPr>
            <a:normAutofit/>
          </a:bodyPr>
          <a:lstStyle/>
          <a:p>
            <a:pPr marL="342900" indent="-342900" algn="ctr" fontAlgn="auto">
              <a:spcBef>
                <a:spcPct val="20000"/>
              </a:spcBef>
              <a:spcAft>
                <a:spcPts val="0"/>
              </a:spcAft>
              <a:buFont typeface="Arial" pitchFamily="34" charset="0"/>
              <a:buNone/>
              <a:defRPr/>
            </a:pPr>
            <a:r>
              <a:rPr lang="en-US" sz="2800" b="1" dirty="0">
                <a:ln w="12700">
                  <a:solidFill>
                    <a:schemeClr val="tx2">
                      <a:satMod val="155000"/>
                    </a:schemeClr>
                  </a:solidFill>
                  <a:prstDash val="solid"/>
                </a:ln>
                <a:solidFill>
                  <a:srgbClr val="000099"/>
                </a:solidFill>
                <a:latin typeface="Verdana" pitchFamily="34" charset="0"/>
                <a:cs typeface="+mn-cs"/>
              </a:rPr>
              <a:t>Study Update </a:t>
            </a:r>
            <a:r>
              <a:rPr lang="en-US" sz="2800" b="1" dirty="0">
                <a:ln w="12700">
                  <a:solidFill>
                    <a:schemeClr val="tx2">
                      <a:satMod val="155000"/>
                    </a:schemeClr>
                  </a:solidFill>
                  <a:prstDash val="solid"/>
                </a:ln>
                <a:solidFill>
                  <a:srgbClr val="000099"/>
                </a:solidFill>
                <a:latin typeface="Verdana" pitchFamily="34" charset="0"/>
                <a:cs typeface="+mn-cs"/>
              </a:rPr>
              <a:t>– Recruitment</a:t>
            </a:r>
            <a:endParaRPr lang="en-US" sz="2800" b="1" dirty="0">
              <a:ln w="12700">
                <a:solidFill>
                  <a:schemeClr val="tx2">
                    <a:satMod val="155000"/>
                  </a:schemeClr>
                </a:solidFill>
                <a:prstDash val="solid"/>
              </a:ln>
              <a:solidFill>
                <a:srgbClr val="000099"/>
              </a:solidFill>
              <a:latin typeface="Verdana" pitchFamily="34" charset="0"/>
              <a:cs typeface="+mn-cs"/>
            </a:endParaRPr>
          </a:p>
        </p:txBody>
      </p:sp>
      <p:pic>
        <p:nvPicPr>
          <p:cNvPr id="23555" name="Picture 32" descr="rocket.jpg"/>
          <p:cNvPicPr>
            <a:picLocks noChangeAspect="1"/>
          </p:cNvPicPr>
          <p:nvPr/>
        </p:nvPicPr>
        <p:blipFill>
          <a:blip r:embed="rId3"/>
          <a:srcRect/>
          <a:stretch>
            <a:fillRect/>
          </a:stretch>
        </p:blipFill>
        <p:spPr bwMode="auto">
          <a:xfrm>
            <a:off x="8101013" y="31750"/>
            <a:ext cx="973137" cy="879475"/>
          </a:xfrm>
          <a:prstGeom prst="rect">
            <a:avLst/>
          </a:prstGeom>
          <a:noFill/>
          <a:ln w="9525">
            <a:noFill/>
            <a:miter lim="800000"/>
            <a:headEnd/>
            <a:tailEnd/>
          </a:ln>
        </p:spPr>
      </p:pic>
      <p:sp>
        <p:nvSpPr>
          <p:cNvPr id="23556" name="TextBox 50"/>
          <p:cNvSpPr txBox="1">
            <a:spLocks noChangeArrowheads="1"/>
          </p:cNvSpPr>
          <p:nvPr/>
        </p:nvSpPr>
        <p:spPr bwMode="auto">
          <a:xfrm>
            <a:off x="755650" y="1773238"/>
            <a:ext cx="7632700" cy="3416300"/>
          </a:xfrm>
          <a:prstGeom prst="rect">
            <a:avLst/>
          </a:prstGeom>
          <a:noFill/>
          <a:ln w="9525">
            <a:noFill/>
            <a:miter lim="800000"/>
            <a:headEnd/>
            <a:tailEnd/>
          </a:ln>
        </p:spPr>
        <p:txBody>
          <a:bodyPr>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graphicFrame>
        <p:nvGraphicFramePr>
          <p:cNvPr id="7" name="Chart 6"/>
          <p:cNvGraphicFramePr/>
          <p:nvPr/>
        </p:nvGraphicFramePr>
        <p:xfrm>
          <a:off x="323528" y="2348879"/>
          <a:ext cx="8401050" cy="450912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0" y="116632"/>
            <a:ext cx="9144000" cy="854911"/>
          </a:xfrm>
          <a:prstGeom prst="rect">
            <a:avLst/>
          </a:prstGeom>
        </p:spPr>
        <p:txBody>
          <a:bodyPr>
            <a:normAutofit/>
          </a:bodyPr>
          <a:lstStyle/>
          <a:p>
            <a:pPr marL="342900" indent="-342900" algn="ctr" fontAlgn="auto">
              <a:spcBef>
                <a:spcPct val="20000"/>
              </a:spcBef>
              <a:spcAft>
                <a:spcPts val="0"/>
              </a:spcAft>
              <a:buFont typeface="Arial" pitchFamily="34" charset="0"/>
              <a:buNone/>
              <a:defRPr/>
            </a:pPr>
            <a:r>
              <a:rPr lang="en-US" sz="2800" b="1" dirty="0">
                <a:ln w="12700">
                  <a:solidFill>
                    <a:schemeClr val="tx2">
                      <a:satMod val="155000"/>
                    </a:schemeClr>
                  </a:solidFill>
                  <a:prstDash val="solid"/>
                </a:ln>
                <a:solidFill>
                  <a:srgbClr val="000099"/>
                </a:solidFill>
                <a:latin typeface="Verdana" pitchFamily="34" charset="0"/>
                <a:cs typeface="+mn-cs"/>
              </a:rPr>
              <a:t>Study Update </a:t>
            </a:r>
            <a:r>
              <a:rPr lang="en-US" sz="2800" b="1" dirty="0">
                <a:ln w="12700">
                  <a:solidFill>
                    <a:schemeClr val="tx2">
                      <a:satMod val="155000"/>
                    </a:schemeClr>
                  </a:solidFill>
                  <a:prstDash val="solid"/>
                </a:ln>
                <a:solidFill>
                  <a:srgbClr val="000099"/>
                </a:solidFill>
                <a:latin typeface="Verdana" pitchFamily="34" charset="0"/>
                <a:cs typeface="+mn-cs"/>
              </a:rPr>
              <a:t>– Recruitment</a:t>
            </a:r>
            <a:endParaRPr lang="en-US" sz="2800" b="1" dirty="0">
              <a:ln w="12700">
                <a:solidFill>
                  <a:schemeClr val="tx2">
                    <a:satMod val="155000"/>
                  </a:schemeClr>
                </a:solidFill>
                <a:prstDash val="solid"/>
              </a:ln>
              <a:solidFill>
                <a:srgbClr val="000099"/>
              </a:solidFill>
              <a:latin typeface="Verdana" pitchFamily="34" charset="0"/>
              <a:cs typeface="+mn-cs"/>
            </a:endParaRPr>
          </a:p>
        </p:txBody>
      </p:sp>
      <p:pic>
        <p:nvPicPr>
          <p:cNvPr id="25602" name="Picture 32" descr="rocket.jpg"/>
          <p:cNvPicPr>
            <a:picLocks noChangeAspect="1"/>
          </p:cNvPicPr>
          <p:nvPr/>
        </p:nvPicPr>
        <p:blipFill>
          <a:blip r:embed="rId3"/>
          <a:srcRect/>
          <a:stretch>
            <a:fillRect/>
          </a:stretch>
        </p:blipFill>
        <p:spPr bwMode="auto">
          <a:xfrm>
            <a:off x="8101013" y="31750"/>
            <a:ext cx="973137" cy="879475"/>
          </a:xfrm>
          <a:prstGeom prst="rect">
            <a:avLst/>
          </a:prstGeom>
          <a:noFill/>
          <a:ln w="9525">
            <a:noFill/>
            <a:miter lim="800000"/>
            <a:headEnd/>
            <a:tailEnd/>
          </a:ln>
        </p:spPr>
      </p:pic>
      <p:sp>
        <p:nvSpPr>
          <p:cNvPr id="25603" name="TextBox 50"/>
          <p:cNvSpPr txBox="1">
            <a:spLocks noChangeArrowheads="1"/>
          </p:cNvSpPr>
          <p:nvPr/>
        </p:nvSpPr>
        <p:spPr bwMode="auto">
          <a:xfrm>
            <a:off x="755650" y="1773238"/>
            <a:ext cx="7632700" cy="3416300"/>
          </a:xfrm>
          <a:prstGeom prst="rect">
            <a:avLst/>
          </a:prstGeom>
          <a:noFill/>
          <a:ln w="9525">
            <a:noFill/>
            <a:miter lim="800000"/>
            <a:headEnd/>
            <a:tailEnd/>
          </a:ln>
        </p:spPr>
        <p:txBody>
          <a:bodyPr>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graphicFrame>
        <p:nvGraphicFramePr>
          <p:cNvPr id="8" name="Chart 7"/>
          <p:cNvGraphicFramePr/>
          <p:nvPr/>
        </p:nvGraphicFramePr>
        <p:xfrm>
          <a:off x="-1543050" y="-182563"/>
          <a:ext cx="12230101" cy="722312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11"/>
          <p:cNvGrpSpPr>
            <a:grpSpLocks/>
          </p:cNvGrpSpPr>
          <p:nvPr/>
        </p:nvGrpSpPr>
        <p:grpSpPr bwMode="auto">
          <a:xfrm>
            <a:off x="0" y="5805488"/>
            <a:ext cx="8858250" cy="1052512"/>
            <a:chOff x="214282" y="5898065"/>
            <a:chExt cx="8643998" cy="959959"/>
          </a:xfrm>
        </p:grpSpPr>
        <p:pic>
          <p:nvPicPr>
            <p:cNvPr id="27653" name="Picture 1" descr="image001"/>
            <p:cNvPicPr>
              <a:picLocks noChangeAspect="1" noChangeArrowheads="1"/>
            </p:cNvPicPr>
            <p:nvPr/>
          </p:nvPicPr>
          <p:blipFill>
            <a:blip r:embed="rId3"/>
            <a:srcRect/>
            <a:stretch>
              <a:fillRect/>
            </a:stretch>
          </p:blipFill>
          <p:spPr bwMode="auto">
            <a:xfrm>
              <a:off x="214282" y="5898065"/>
              <a:ext cx="1304634" cy="959959"/>
            </a:xfrm>
            <a:prstGeom prst="rect">
              <a:avLst/>
            </a:prstGeom>
            <a:noFill/>
            <a:ln w="9525">
              <a:noFill/>
              <a:miter lim="800000"/>
              <a:headEnd/>
              <a:tailEnd/>
            </a:ln>
          </p:spPr>
        </p:pic>
        <p:pic>
          <p:nvPicPr>
            <p:cNvPr id="27654" name="Picture 16"/>
            <p:cNvPicPr>
              <a:picLocks noChangeAspect="1" noChangeArrowheads="1"/>
            </p:cNvPicPr>
            <p:nvPr/>
          </p:nvPicPr>
          <p:blipFill>
            <a:blip r:embed="rId4"/>
            <a:srcRect/>
            <a:stretch>
              <a:fillRect/>
            </a:stretch>
          </p:blipFill>
          <p:spPr bwMode="auto">
            <a:xfrm>
              <a:off x="7556620" y="6095051"/>
              <a:ext cx="1225626" cy="677614"/>
            </a:xfrm>
            <a:prstGeom prst="rect">
              <a:avLst/>
            </a:prstGeom>
            <a:noFill/>
            <a:ln w="9525">
              <a:noFill/>
              <a:miter lim="800000"/>
              <a:headEnd/>
              <a:tailEnd/>
            </a:ln>
          </p:spPr>
        </p:pic>
        <p:cxnSp>
          <p:nvCxnSpPr>
            <p:cNvPr id="15" name="Straight Connector 14"/>
            <p:cNvCxnSpPr/>
            <p:nvPr/>
          </p:nvCxnSpPr>
          <p:spPr>
            <a:xfrm>
              <a:off x="285541" y="6713234"/>
              <a:ext cx="8572739" cy="1448"/>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Content Placeholder 2"/>
          <p:cNvSpPr txBox="1">
            <a:spLocks/>
          </p:cNvSpPr>
          <p:nvPr/>
        </p:nvSpPr>
        <p:spPr>
          <a:xfrm>
            <a:off x="179512" y="116632"/>
            <a:ext cx="8567936" cy="854914"/>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en-US" sz="2800" b="1" dirty="0">
                <a:ln w="12700">
                  <a:solidFill>
                    <a:schemeClr val="tx2">
                      <a:satMod val="155000"/>
                    </a:schemeClr>
                  </a:solidFill>
                  <a:prstDash val="solid"/>
                </a:ln>
                <a:solidFill>
                  <a:srgbClr val="000099"/>
                </a:solidFill>
                <a:latin typeface="Verdana" pitchFamily="34" charset="0"/>
                <a:cs typeface="+mn-cs"/>
              </a:rPr>
              <a:t>  Study </a:t>
            </a:r>
            <a:r>
              <a:rPr lang="en-US" sz="2800" b="1" dirty="0">
                <a:ln w="12700">
                  <a:solidFill>
                    <a:schemeClr val="tx2">
                      <a:satMod val="155000"/>
                    </a:schemeClr>
                  </a:solidFill>
                  <a:prstDash val="solid"/>
                </a:ln>
                <a:solidFill>
                  <a:srgbClr val="000099"/>
                </a:solidFill>
                <a:latin typeface="Verdana" pitchFamily="34" charset="0"/>
                <a:cs typeface="+mn-cs"/>
              </a:rPr>
              <a:t>Update – </a:t>
            </a:r>
            <a:r>
              <a:rPr lang="en-US" sz="2800" b="1" dirty="0">
                <a:ln w="12700">
                  <a:solidFill>
                    <a:schemeClr val="tx2">
                      <a:satMod val="155000"/>
                    </a:schemeClr>
                  </a:solidFill>
                  <a:prstDash val="solid"/>
                </a:ln>
                <a:solidFill>
                  <a:srgbClr val="000099"/>
                </a:solidFill>
                <a:latin typeface="Verdana" pitchFamily="34" charset="0"/>
                <a:cs typeface="+mn-cs"/>
              </a:rPr>
              <a:t>Recruitment at Sites</a:t>
            </a:r>
            <a:endParaRPr lang="en-US" sz="2800" b="1" dirty="0">
              <a:ln w="12700">
                <a:solidFill>
                  <a:schemeClr val="tx2">
                    <a:satMod val="155000"/>
                  </a:schemeClr>
                </a:solidFill>
                <a:prstDash val="solid"/>
              </a:ln>
              <a:solidFill>
                <a:srgbClr val="000099"/>
              </a:solidFill>
              <a:latin typeface="Verdana" pitchFamily="34" charset="0"/>
              <a:cs typeface="+mn-cs"/>
            </a:endParaRPr>
          </a:p>
        </p:txBody>
      </p:sp>
      <p:pic>
        <p:nvPicPr>
          <p:cNvPr id="27651" name="Picture 32" descr="rocket.jpg"/>
          <p:cNvPicPr>
            <a:picLocks noChangeAspect="1"/>
          </p:cNvPicPr>
          <p:nvPr/>
        </p:nvPicPr>
        <p:blipFill>
          <a:blip r:embed="rId5"/>
          <a:srcRect/>
          <a:stretch>
            <a:fillRect/>
          </a:stretch>
        </p:blipFill>
        <p:spPr bwMode="auto">
          <a:xfrm>
            <a:off x="8001000" y="31750"/>
            <a:ext cx="1073150" cy="968375"/>
          </a:xfrm>
          <a:prstGeom prst="rect">
            <a:avLst/>
          </a:prstGeom>
          <a:noFill/>
          <a:ln w="9525">
            <a:noFill/>
            <a:miter lim="800000"/>
            <a:headEnd/>
            <a:tailEnd/>
          </a:ln>
        </p:spPr>
      </p:pic>
      <p:graphicFrame>
        <p:nvGraphicFramePr>
          <p:cNvPr id="11" name="Chart 10"/>
          <p:cNvGraphicFramePr>
            <a:graphicFrameLocks/>
          </p:cNvGraphicFramePr>
          <p:nvPr/>
        </p:nvGraphicFramePr>
        <p:xfrm>
          <a:off x="0" y="764704"/>
          <a:ext cx="9036496" cy="532859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5"/>
          <p:cNvSpPr txBox="1">
            <a:spLocks noChangeArrowheads="1"/>
          </p:cNvSpPr>
          <p:nvPr/>
        </p:nvSpPr>
        <p:spPr bwMode="auto">
          <a:xfrm>
            <a:off x="107950" y="981075"/>
            <a:ext cx="8856663" cy="5857875"/>
          </a:xfrm>
          <a:prstGeom prst="rect">
            <a:avLst/>
          </a:prstGeom>
          <a:noFill/>
          <a:ln w="9525">
            <a:noFill/>
            <a:miter lim="800000"/>
            <a:headEnd/>
            <a:tailEnd/>
          </a:ln>
        </p:spPr>
        <p:txBody>
          <a:bodyPr>
            <a:spAutoFit/>
          </a:bodyPr>
          <a:lstStyle/>
          <a:p>
            <a:pPr algn="just"/>
            <a:r>
              <a:rPr lang="en-GB" sz="1600">
                <a:solidFill>
                  <a:srgbClr val="000099"/>
                </a:solidFill>
                <a:latin typeface="Verdana" pitchFamily="34" charset="0"/>
              </a:rPr>
              <a:t>The original feasibility study predicted that approximately 45% of eligible patients would agree to take part in the trial.</a:t>
            </a:r>
          </a:p>
          <a:p>
            <a:pPr algn="just"/>
            <a:endParaRPr lang="en-GB" sz="1600">
              <a:solidFill>
                <a:srgbClr val="000099"/>
              </a:solidFill>
              <a:latin typeface="Verdana" pitchFamily="34" charset="0"/>
            </a:endParaRPr>
          </a:p>
          <a:p>
            <a:pPr algn="just"/>
            <a:r>
              <a:rPr lang="en-GB" sz="1600">
                <a:solidFill>
                  <a:srgbClr val="000099"/>
                </a:solidFill>
                <a:latin typeface="Verdana" pitchFamily="34" charset="0"/>
              </a:rPr>
              <a:t>The latest screening data shows that approximately 40% of eligible patients have consented to take part in the trial.</a:t>
            </a:r>
          </a:p>
          <a:p>
            <a:pPr algn="just"/>
            <a:endParaRPr lang="en-GB" sz="1600">
              <a:solidFill>
                <a:srgbClr val="000099"/>
              </a:solidFill>
              <a:latin typeface="Verdana" pitchFamily="34" charset="0"/>
            </a:endParaRPr>
          </a:p>
          <a:p>
            <a:pPr algn="just"/>
            <a:r>
              <a:rPr lang="en-GB" sz="1600">
                <a:solidFill>
                  <a:srgbClr val="000099"/>
                </a:solidFill>
                <a:latin typeface="Verdana" pitchFamily="34" charset="0"/>
              </a:rPr>
              <a:t>The screening data shows that the main reasons given for non-consent of eligible patients have been patient preference for either IV or oral antibiotic treatment. </a:t>
            </a: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sz="1600">
              <a:solidFill>
                <a:srgbClr val="000099"/>
              </a:solidFill>
              <a:latin typeface="Verdana" pitchFamily="34" charset="0"/>
            </a:endParaRPr>
          </a:p>
          <a:p>
            <a:pPr algn="just"/>
            <a:endParaRPr lang="en-GB">
              <a:solidFill>
                <a:srgbClr val="000099"/>
              </a:solidFill>
              <a:latin typeface="Calibri" pitchFamily="34" charset="0"/>
            </a:endParaRPr>
          </a:p>
        </p:txBody>
      </p:sp>
      <p:sp>
        <p:nvSpPr>
          <p:cNvPr id="9" name="Content Placeholder 2"/>
          <p:cNvSpPr txBox="1">
            <a:spLocks/>
          </p:cNvSpPr>
          <p:nvPr/>
        </p:nvSpPr>
        <p:spPr>
          <a:xfrm>
            <a:off x="0" y="116632"/>
            <a:ext cx="9144000" cy="854911"/>
          </a:xfrm>
          <a:prstGeom prst="rect">
            <a:avLst/>
          </a:prstGeom>
        </p:spPr>
        <p:txBody>
          <a:bodyPr>
            <a:normAutofit fontScale="92500" lnSpcReduction="20000"/>
          </a:bodyPr>
          <a:lstStyle/>
          <a:p>
            <a:pPr marL="342900" indent="-342900" algn="ctr" fontAlgn="auto">
              <a:spcBef>
                <a:spcPct val="20000"/>
              </a:spcBef>
              <a:spcAft>
                <a:spcPts val="0"/>
              </a:spcAft>
              <a:buFont typeface="Arial" pitchFamily="34" charset="0"/>
              <a:buNone/>
              <a:defRPr/>
            </a:pPr>
            <a:r>
              <a:rPr lang="en-US" sz="2800" b="1" dirty="0">
                <a:ln w="12700">
                  <a:solidFill>
                    <a:schemeClr val="tx2">
                      <a:satMod val="155000"/>
                    </a:schemeClr>
                  </a:solidFill>
                  <a:prstDash val="solid"/>
                </a:ln>
                <a:solidFill>
                  <a:srgbClr val="000099"/>
                </a:solidFill>
                <a:latin typeface="Verdana" pitchFamily="34" charset="0"/>
                <a:cs typeface="+mn-cs"/>
              </a:rPr>
              <a:t>Study Update – </a:t>
            </a:r>
            <a:r>
              <a:rPr lang="en-US" sz="2800" b="1" dirty="0">
                <a:ln w="12700">
                  <a:solidFill>
                    <a:schemeClr val="tx2">
                      <a:satMod val="155000"/>
                    </a:schemeClr>
                  </a:solidFill>
                  <a:prstDash val="solid"/>
                </a:ln>
                <a:solidFill>
                  <a:srgbClr val="000099"/>
                </a:solidFill>
                <a:latin typeface="Verdana" pitchFamily="34" charset="0"/>
                <a:cs typeface="+mn-cs"/>
              </a:rPr>
              <a:t>Screening </a:t>
            </a:r>
          </a:p>
          <a:p>
            <a:pPr marL="342900" indent="-342900" algn="ctr" fontAlgn="auto">
              <a:spcBef>
                <a:spcPct val="20000"/>
              </a:spcBef>
              <a:spcAft>
                <a:spcPts val="0"/>
              </a:spcAft>
              <a:buFont typeface="Arial" pitchFamily="34" charset="0"/>
              <a:buNone/>
              <a:defRPr/>
            </a:pPr>
            <a:r>
              <a:rPr lang="en-US" sz="2800" b="1" dirty="0">
                <a:ln w="12700">
                  <a:solidFill>
                    <a:schemeClr val="tx2">
                      <a:satMod val="155000"/>
                    </a:schemeClr>
                  </a:solidFill>
                  <a:prstDash val="solid"/>
                </a:ln>
                <a:solidFill>
                  <a:srgbClr val="000099"/>
                </a:solidFill>
                <a:latin typeface="Verdana" pitchFamily="34" charset="0"/>
                <a:cs typeface="+mn-cs"/>
              </a:rPr>
              <a:t>and Recruitment</a:t>
            </a:r>
            <a:endParaRPr lang="en-US" sz="2800" b="1" dirty="0">
              <a:ln w="12700">
                <a:solidFill>
                  <a:schemeClr val="tx2">
                    <a:satMod val="155000"/>
                  </a:schemeClr>
                </a:solidFill>
                <a:prstDash val="solid"/>
              </a:ln>
              <a:solidFill>
                <a:srgbClr val="000099"/>
              </a:solidFill>
              <a:latin typeface="Verdana" pitchFamily="34" charset="0"/>
              <a:cs typeface="+mn-cs"/>
            </a:endParaRPr>
          </a:p>
        </p:txBody>
      </p:sp>
      <p:pic>
        <p:nvPicPr>
          <p:cNvPr id="29699" name="Picture 32" descr="rocket.jpg"/>
          <p:cNvPicPr>
            <a:picLocks noChangeAspect="1"/>
          </p:cNvPicPr>
          <p:nvPr/>
        </p:nvPicPr>
        <p:blipFill>
          <a:blip r:embed="rId2"/>
          <a:srcRect/>
          <a:stretch>
            <a:fillRect/>
          </a:stretch>
        </p:blipFill>
        <p:spPr bwMode="auto">
          <a:xfrm>
            <a:off x="8101013" y="31750"/>
            <a:ext cx="973137" cy="879475"/>
          </a:xfrm>
          <a:prstGeom prst="rect">
            <a:avLst/>
          </a:prstGeom>
          <a:noFill/>
          <a:ln w="9525">
            <a:noFill/>
            <a:miter lim="800000"/>
            <a:headEnd/>
            <a:tailEnd/>
          </a:ln>
        </p:spPr>
      </p:pic>
      <p:sp>
        <p:nvSpPr>
          <p:cNvPr id="29700" name="TextBox 50"/>
          <p:cNvSpPr txBox="1">
            <a:spLocks noChangeArrowheads="1"/>
          </p:cNvSpPr>
          <p:nvPr/>
        </p:nvSpPr>
        <p:spPr bwMode="auto">
          <a:xfrm>
            <a:off x="755650" y="1773238"/>
            <a:ext cx="7632700" cy="3416300"/>
          </a:xfrm>
          <a:prstGeom prst="rect">
            <a:avLst/>
          </a:prstGeom>
          <a:noFill/>
          <a:ln w="9525">
            <a:noFill/>
            <a:miter lim="800000"/>
            <a:headEnd/>
            <a:tailEnd/>
          </a:ln>
        </p:spPr>
        <p:txBody>
          <a:bodyPr>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graphicFrame>
        <p:nvGraphicFramePr>
          <p:cNvPr id="8" name="Chart 7"/>
          <p:cNvGraphicFramePr/>
          <p:nvPr/>
        </p:nvGraphicFramePr>
        <p:xfrm>
          <a:off x="1043608" y="2780928"/>
          <a:ext cx="6912768" cy="43924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9519</TotalTime>
  <Words>594</Words>
  <Application>Microsoft Macintosh PowerPoint</Application>
  <PresentationFormat>On-screen Show (4:3)</PresentationFormat>
  <Paragraphs>219</Paragraphs>
  <Slides>16</Slides>
  <Notes>11</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16</vt:i4>
      </vt:variant>
    </vt:vector>
  </HeadingPairs>
  <TitlesOfParts>
    <vt:vector size="22" baseType="lpstr">
      <vt:lpstr>Arial</vt:lpstr>
      <vt:lpstr>Calibri</vt:lpstr>
      <vt:lpstr>Verdana</vt:lpstr>
      <vt:lpstr>ＭＳ Ｐゴシック</vt:lpstr>
      <vt:lpstr>Times New Roman</vt:lpstr>
      <vt:lpstr>Office Theme</vt:lpstr>
      <vt:lpstr>Trial of Optimal TheRapy for Pseudomonas EraDicatiOn in Cystic Fibrosis</vt:lpstr>
      <vt:lpstr>Slide 2</vt:lpstr>
      <vt:lpstr>Slide 3</vt:lpstr>
      <vt:lpstr>Consequences of infection with Pseudomonas aeruginosa</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The University of Liverpool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medcks</dc:creator>
  <cp:lastModifiedBy>ptaylor</cp:lastModifiedBy>
  <cp:revision>442</cp:revision>
  <dcterms:created xsi:type="dcterms:W3CDTF">2013-09-24T16:49:28Z</dcterms:created>
  <dcterms:modified xsi:type="dcterms:W3CDTF">2013-10-07T14:05:40Z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0x010100FD1A21D36033554B876B8C4CA6178E63</vt:lpwstr>
  </property>
  <property fmtid="{D5CDD505-2E9C-101B-9397-08002B2CF9AE}" pid="3" name="DocStatus">
    <vt:lpwstr>Sent to site</vt:lpwstr>
  </property>
  <property fmtid="{D5CDD505-2E9C-101B-9397-08002B2CF9AE}" pid="4" name="DescriptionComments">
    <vt:lpwstr>Short set of slides for SLH</vt:lpwstr>
  </property>
  <property fmtid="{D5CDD505-2E9C-101B-9397-08002B2CF9AE}" pid="5" name="Status">
    <vt:lpwstr>Approved</vt:lpwstr>
  </property>
</Properties>
</file>