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47" r:id="rId2"/>
    <p:sldMasterId id="2147483759" r:id="rId3"/>
  </p:sldMasterIdLst>
  <p:notesMasterIdLst>
    <p:notesMasterId r:id="rId22"/>
  </p:notesMasterIdLst>
  <p:handoutMasterIdLst>
    <p:handoutMasterId r:id="rId23"/>
  </p:handoutMasterIdLst>
  <p:sldIdLst>
    <p:sldId id="278" r:id="rId4"/>
    <p:sldId id="257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64" r:id="rId21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6666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8922A2C-31C5-4F05-9F7C-914BDF6BE2E1}" type="datetimeFigureOut">
              <a:rPr lang="en-GB" altLang="en-US"/>
              <a:pPr>
                <a:defRPr/>
              </a:pPr>
              <a:t>01/10/2019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6E46F7A-059E-42AB-B982-A451007881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8157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AC537AB-F948-452E-A124-65221C795C1A}" type="datetimeFigureOut">
              <a:rPr lang="en-GB" altLang="en-US"/>
              <a:pPr>
                <a:defRPr/>
              </a:pPr>
              <a:t>01/10/2019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4A025BB-8C56-4D2D-A1A5-80341E78CC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4878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rateful for your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F_29b_Y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86804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53250" y="655638"/>
            <a:ext cx="226536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400" b="1">
                <a:cs typeface="Arial" panose="020B0604020202020204" pitchFamily="34" charset="0"/>
              </a:rPr>
              <a:t>cysticfibrosis.org.uk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288" y="5281109"/>
            <a:ext cx="5795962" cy="571638"/>
          </a:xfrm>
        </p:spPr>
        <p:txBody>
          <a:bodyPr>
            <a:no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288" y="5916432"/>
            <a:ext cx="5796432" cy="487362"/>
          </a:xfrm>
        </p:spPr>
        <p:txBody>
          <a:bodyPr tIns="0" bIns="0">
            <a:no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454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s why we're here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F_02c_W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5864225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6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visible, not invincible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F_18c_W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5754688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18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rying out for a cure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F_17c_W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621823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19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icky, painful condition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F_11c_W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57023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226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F explanation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F_09a_W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7872413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083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new_straight_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337300"/>
            <a:ext cx="832802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2612"/>
            <a:ext cx="3008313" cy="852487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82613"/>
            <a:ext cx="5111750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70D0EC8-01C5-4E4C-B233-6A78EB94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092" y="650130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altLang="en-US" dirty="0"/>
              <a:t>UK CF Registry Report 2018</a:t>
            </a:r>
          </a:p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817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ew_straight_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337300"/>
            <a:ext cx="832802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5644079"/>
            <a:ext cx="5486400" cy="566738"/>
          </a:xfrm>
        </p:spPr>
        <p:txBody>
          <a:bodyPr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12775"/>
            <a:ext cx="8229599" cy="5058143"/>
          </a:xfrm>
        </p:spPr>
        <p:txBody>
          <a:bodyPr rtlCol="0">
            <a:no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DE366E6-D585-46BD-A4E4-70388208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092" y="650130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altLang="en-US" dirty="0"/>
              <a:t>UK CF Registry Report 2018</a:t>
            </a:r>
          </a:p>
        </p:txBody>
      </p:sp>
    </p:spTree>
    <p:extLst>
      <p:ext uri="{BB962C8B-B14F-4D97-AF65-F5344CB8AC3E}">
        <p14:creationId xmlns:p14="http://schemas.microsoft.com/office/powerpoint/2010/main" val="3522597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ew_straight_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337300"/>
            <a:ext cx="832802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7200" y="1686957"/>
            <a:ext cx="8229600" cy="4397460"/>
          </a:xfr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B5E027B-B9C4-41BD-A862-73CCE72C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092" y="650130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altLang="en-US" dirty="0"/>
              <a:t>UK CF Registry Report 2018</a:t>
            </a:r>
          </a:p>
        </p:txBody>
      </p:sp>
    </p:spTree>
    <p:extLst>
      <p:ext uri="{BB962C8B-B14F-4D97-AF65-F5344CB8AC3E}">
        <p14:creationId xmlns:p14="http://schemas.microsoft.com/office/powerpoint/2010/main" val="880986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_MG_0356_low_flat_NEW_GRAD_cut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1055688"/>
            <a:ext cx="3868737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CF_03b_Y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5491163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57288" y="5999163"/>
            <a:ext cx="226536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400" b="1">
                <a:cs typeface="Arial" panose="020B0604020202020204" pitchFamily="34" charset="0"/>
              </a:rPr>
              <a:t>cysticfibrosis.org.uk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57288" y="5427663"/>
            <a:ext cx="17954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2800" b="1"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95520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ea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_MG_4520-Edit_low_grad_flat_NEW-GR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CF_13b_Y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53594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57288" y="5999163"/>
            <a:ext cx="226536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400" b="1">
                <a:cs typeface="Arial" panose="020B0604020202020204" pitchFamily="34" charset="0"/>
              </a:rPr>
              <a:t>cysticfibrosis.org.uk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57288" y="5427663"/>
            <a:ext cx="17954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2800" b="1"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9307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our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F_03b_Y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5491163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53250" y="655638"/>
            <a:ext cx="226536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400" b="1" dirty="0">
                <a:cs typeface="Arial" panose="020B0604020202020204" pitchFamily="34" charset="0"/>
              </a:rPr>
              <a:t>cysticfibrosis.org.uk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089" y="5286233"/>
            <a:ext cx="5790161" cy="571638"/>
          </a:xfrm>
        </p:spPr>
        <p:txBody>
          <a:bodyPr>
            <a:no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088" y="5930895"/>
            <a:ext cx="5790161" cy="487362"/>
          </a:xfrm>
        </p:spPr>
        <p:txBody>
          <a:bodyPr tIns="0" bIns="0">
            <a:no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03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8002D-E619-45A1-9B2B-1C3873AC6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AE970-A947-453C-96C5-28A85560D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EE89D-ECEC-4D05-B446-B7C00523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6C46748-AC86-41E5-85E0-E23624C84C97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175E1-D517-45F6-BC89-14D81B8A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376D2-452C-4A2E-B1EB-9D8717984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5CA637C-7519-417F-ACFF-9D53C56C2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016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57D68-10E1-495E-8104-DD710AD2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CC1BE-A979-4CFC-AF2F-3553CED91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23243-EA00-4939-A4E0-820E76BC2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6C46748-AC86-41E5-85E0-E23624C84C97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C322D-5189-4791-9F92-056F8D05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9FCBD-26FD-4F4F-8C70-04DD387C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5CA637C-7519-417F-ACFF-9D53C56C2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28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9885-BE15-48F0-A0B9-A21AC3C0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AA337-19F0-45EA-ADB6-C683C8943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A943A-9C91-4F7D-8D49-1FB8F0C8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6C46748-AC86-41E5-85E0-E23624C84C97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9D7A3-D437-4FD4-B90A-292940F2B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EED4A-CB5D-48B6-947E-C2CB3CA3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5CA637C-7519-417F-ACFF-9D53C56C2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763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2C64B-4B21-496D-8AA5-83D147E8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14CD9-B6AF-4598-B2B7-CC09B38BE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C4DCE-6E28-40EE-9C45-5EFC2A790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2ACAC-8F77-4149-BB00-E0050BDA4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6C46748-AC86-41E5-85E0-E23624C84C97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BBC62-AC60-4460-AC43-82469AD6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C85F1-2AEF-42F2-A886-59AD35B4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5CA637C-7519-417F-ACFF-9D53C56C2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22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042F-3D60-4865-AED7-357A1287D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130C7-4CEB-4A29-87C4-36183EAE9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3889D-562B-45E7-AE09-F85DC3CAF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60B64D-EF79-4F5C-B406-B740B6199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3FC839-E30B-4600-9276-8AED2EE67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7435F-9560-4245-B7FD-05DC894EC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6C46748-AC86-41E5-85E0-E23624C84C97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769919-4F10-4E5D-928F-1CA10194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3673E8-3EEC-4183-AA4D-C8F4B2B1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5CA637C-7519-417F-ACFF-9D53C56C2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934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74B30-4152-401A-BCEF-4F79A234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9A793-3027-45C1-AC95-B77504BB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6C46748-AC86-41E5-85E0-E23624C84C97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1FFCA-29E5-441E-99F8-1E2835A3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34199-CCA6-4376-81D7-384653059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5CA637C-7519-417F-ACFF-9D53C56C2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599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052021-589F-4A6F-BCDF-2094538BF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6C46748-AC86-41E5-85E0-E23624C84C97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FAB6FE-ACD2-46BC-990A-E2B0CB32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3D1AF-9F58-476D-A988-4102810F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5CA637C-7519-417F-ACFF-9D53C56C2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854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FE41-58F1-46F4-A556-85AFA111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A9376-2065-42DC-BFE0-8E56AC637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4A025-41D4-4896-A4B3-D1A15F5F6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86F90-22E3-491C-AFB7-3FD26EBA5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6C46748-AC86-41E5-85E0-E23624C84C97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2F8B7-CE8F-479A-979F-47E66DAE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DF756-F7E6-4AEE-BB5F-6E7BBF8F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5CA637C-7519-417F-ACFF-9D53C56C2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032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97BE-859E-47C1-B9F0-59429FCEB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387B6-FBE8-472B-8426-807FE2930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02E5A-D366-4424-A585-6CED49D6B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543D4-61A7-4EBE-A342-90C404FB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6C46748-AC86-41E5-85E0-E23624C84C97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AF2C2-2A88-4706-9465-7C146337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FF9BF-055F-47FB-AC8C-45FE81C7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5CA637C-7519-417F-ACFF-9D53C56C2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2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0603C-09A4-4297-9058-3FC81E64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6391D-1BDE-42D1-8376-1B7B68DDE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29FF8-CA74-499A-A09A-F0FDDFB4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6C46748-AC86-41E5-85E0-E23624C84C97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A94AD-696D-4A8B-BEDF-2B22C595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92C84-C9E1-461B-9F07-33ED84469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5CA637C-7519-417F-ACFF-9D53C56C2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2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is bea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F_13b_Y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53594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53250" y="655638"/>
            <a:ext cx="226536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400" b="1">
                <a:cs typeface="Arial" panose="020B0604020202020204" pitchFamily="34" charset="0"/>
              </a:rPr>
              <a:t>cysticfibrosis.org.uk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089" y="5286233"/>
            <a:ext cx="5790161" cy="571638"/>
          </a:xfrm>
        </p:spPr>
        <p:txBody>
          <a:bodyPr>
            <a:no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088" y="5930895"/>
            <a:ext cx="5790631" cy="487362"/>
          </a:xfrm>
        </p:spPr>
        <p:txBody>
          <a:bodyPr tIns="0" bIns="0">
            <a:no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618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030083-FAE8-47DB-AAE7-7B6468A67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808FC-AC4C-49D2-9A8A-F0AFC00E2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F3006-1C91-424C-B3E6-BC4AF32E3E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6C46748-AC86-41E5-85E0-E23624C84C97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5C543-68FB-45C8-BF46-DB1DD30B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62AD8-B2F1-4BB3-85FA-1BB3641D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5CA637C-7519-417F-ACFF-9D53C56C2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859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F03D7-C2ED-40D1-A73A-B4277B208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FC0C2-4F78-4D80-BC62-A99544323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A204E-4979-409B-80E8-E7EB6B9BF7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1B862D3-7D48-4909-BB8E-17CB19B2D3F1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3DEC0-DE77-4A9C-B275-FD908DA5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DFB2A-2B23-407C-9B94-AAF6F3D8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C5267C-1C35-4A71-BB86-E36672EAF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945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69E3-F85C-460E-8BED-21C773CA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CCEFB-E65C-4724-B6AB-F1EE65BEC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D8C48-A2C2-46E2-9286-DA7C4B26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1B862D3-7D48-4909-BB8E-17CB19B2D3F1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224F1-3403-4A0F-9FF8-E4D1F4DB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42C6F-0A49-45CF-BFDA-ED2088A3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C5267C-1C35-4A71-BB86-E36672EAF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805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8291-E644-492D-B383-B43BBAA6C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D1853-3875-4BD2-AAD4-3D8221AC2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12418-D5AD-416A-B74C-981659A54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1B862D3-7D48-4909-BB8E-17CB19B2D3F1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4F3AD-C302-4289-BE67-E0086D7D0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5EE44-4DB6-4AD4-BFD3-8E26E560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C5267C-1C35-4A71-BB86-E36672EAF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4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AB574-7A61-4E09-8FF6-895A9E16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14A38-9428-41A9-8BA2-91DDB93E3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29286-2D33-4F28-A96C-2A814BAFE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9B781-CAF5-47A3-9E6D-9484D2F5FB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1B862D3-7D48-4909-BB8E-17CB19B2D3F1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6C024-F836-4377-A6C6-D8E15F72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8F11F-ACDC-4777-BC21-A6C74714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C5267C-1C35-4A71-BB86-E36672EAF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3038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AD642-75B7-438D-A969-D0DC85AE4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68F84-B062-4165-A035-CE467BAEF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C3C89-F995-4312-A772-DC7461701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3FA0CB-810A-4F4D-8F5A-DDFC7D06D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2DF9F0-38A7-4B31-9660-04A699C71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1F325F-7B77-4587-BC29-9B4B4722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1B862D3-7D48-4909-BB8E-17CB19B2D3F1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177D30-A08A-450F-AE18-F320B47C5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02305-B789-4546-88E8-E3524C91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C5267C-1C35-4A71-BB86-E36672EAF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2535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B4B3-1E38-4D54-ADB1-305BBFBE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4ADDCC-367D-4697-ADE0-6727F44D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1B862D3-7D48-4909-BB8E-17CB19B2D3F1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6E72C-C24E-4262-A441-AE09E2FD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D8DA7-D26D-46F1-BF13-1763E600D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C5267C-1C35-4A71-BB86-E36672EAF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65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004CA7-CA55-451F-99DB-99756186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1B862D3-7D48-4909-BB8E-17CB19B2D3F1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401078-9AC1-497F-B00D-65D34DE73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750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86D78-8AC3-4ABF-BECD-C52B4EFB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2E02E-FF03-49DF-BC90-485E720EB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D5C25-CD79-4AC7-8FD1-E2F992920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76320-7058-445B-97E9-30E57021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1B862D3-7D48-4909-BB8E-17CB19B2D3F1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B4070-4C1E-4FCE-B230-7D2A5BAD4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BC78F-4CA6-4959-87B0-278F99685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C5267C-1C35-4A71-BB86-E36672EAF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4863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4A69C-39C7-4ED6-9EF8-C15F1871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675EA-B976-4072-9ED8-C49AE9FBA2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7B7E2-215C-43D9-9ABE-AACB6F1D2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9D303-C222-435F-BBDD-4FB7B5947F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1B862D3-7D48-4909-BB8E-17CB19B2D3F1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9D7B1-9C7A-4097-96B7-B8E1D63CF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0F72A-7F05-4D65-B6CC-C5D344A50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C5267C-1C35-4A71-BB86-E36672EAF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15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 fight we must w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F_15b_Y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80486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53250" y="655638"/>
            <a:ext cx="226536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400" b="1">
                <a:cs typeface="Arial" panose="020B0604020202020204" pitchFamily="34" charset="0"/>
              </a:rPr>
              <a:t>cysticfibrosis.org.uk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089" y="5286233"/>
            <a:ext cx="5790161" cy="571638"/>
          </a:xfrm>
        </p:spPr>
        <p:txBody>
          <a:bodyPr>
            <a:no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088" y="5930895"/>
            <a:ext cx="5790631" cy="487362"/>
          </a:xfrm>
        </p:spPr>
        <p:txBody>
          <a:bodyPr tIns="0" bIns="0">
            <a:no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6908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0379-A4A2-4CE2-AFCC-BF84D8377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09F1B-5B48-4B91-997A-E1C54546F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29275-063E-4C21-9365-304548D16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1B862D3-7D48-4909-BB8E-17CB19B2D3F1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27F16-AC81-4B1E-A3E5-E7735BEF9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FF801-7CCA-40AF-BBD6-C736EAAA3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C5267C-1C35-4A71-BB86-E36672EAF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833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D74929-EEDE-448F-A72E-5FABFED73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69B22-5559-4B2C-8E4A-AC17B2D68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64838-F57D-4C65-B3BA-2B1620DB1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1B862D3-7D48-4909-BB8E-17CB19B2D3F1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6A250-9C4E-4CD7-BDB5-E56838735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DC95E-88F8-4F3D-AEF4-830088C9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C5267C-1C35-4A71-BB86-E36672EAF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54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ew_straight_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462713"/>
            <a:ext cx="832802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tIns="0" bIns="0"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4B2B37-090E-446F-A985-AAD5034EFC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092" y="650130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altLang="en-US" dirty="0"/>
              <a:t>UK CF Registry Report 2018</a:t>
            </a:r>
          </a:p>
        </p:txBody>
      </p:sp>
    </p:spTree>
    <p:extLst>
      <p:ext uri="{BB962C8B-B14F-4D97-AF65-F5344CB8AC3E}">
        <p14:creationId xmlns:p14="http://schemas.microsoft.com/office/powerpoint/2010/main" val="26817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/Quote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997534"/>
            <a:ext cx="6526906" cy="1362075"/>
          </a:xfrm>
        </p:spPr>
        <p:txBody>
          <a:bodyPr/>
          <a:lstStyle>
            <a:lvl1pPr algn="l"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19" y="2368437"/>
            <a:ext cx="65196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4250" y="64309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1BED41-D3A4-4F3D-B9DB-1469CE08012D}" type="datetimeFigureOut">
              <a:rPr lang="en-GB" altLang="en-US"/>
              <a:pPr>
                <a:defRPr/>
              </a:pPr>
              <a:t>01/10/2019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373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B068F78-803D-4193-B6E9-A11CFF50D8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220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new_straight_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337300"/>
            <a:ext cx="832802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D534D55-D5B5-4E4C-9276-F6E54A1845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092" y="650130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altLang="en-US" dirty="0"/>
              <a:t>UK CF Registry Report 2018</a:t>
            </a:r>
          </a:p>
        </p:txBody>
      </p:sp>
    </p:spTree>
    <p:extLst>
      <p:ext uri="{BB962C8B-B14F-4D97-AF65-F5344CB8AC3E}">
        <p14:creationId xmlns:p14="http://schemas.microsoft.com/office/powerpoint/2010/main" val="64918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new_straight_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337300"/>
            <a:ext cx="832802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8CBC11A-BBC9-4351-8D86-6D366244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092" y="650130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altLang="en-US" dirty="0"/>
              <a:t>UK CF Registry Report 2018</a:t>
            </a:r>
          </a:p>
        </p:txBody>
      </p:sp>
    </p:spTree>
    <p:extLst>
      <p:ext uri="{BB962C8B-B14F-4D97-AF65-F5344CB8AC3E}">
        <p14:creationId xmlns:p14="http://schemas.microsoft.com/office/powerpoint/2010/main" val="205650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s what exactly?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F_08c_W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512286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00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42875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30963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D829635-1C78-4F1E-9AF6-4F832687E6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06308" y="646613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altLang="en-US" dirty="0"/>
              <a:t>UK CF Registry Report 2018</a:t>
            </a:r>
          </a:p>
          <a:p>
            <a:pPr>
              <a:defRPr/>
            </a:pPr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666666"/>
          </a:solidFill>
          <a:latin typeface="Arial"/>
          <a:ea typeface="ＭＳ Ｐゴシック" panose="020B0600070205080204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6666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6666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6666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6666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666666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666666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666666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666666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/>
          <a:ea typeface="ＭＳ Ｐゴシック" panose="020B0600070205080204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/>
          <a:ea typeface="ＭＳ Ｐゴシック" panose="020B0600070205080204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Arial"/>
          <a:ea typeface="ＭＳ Ｐゴシック" panose="020B0600070205080204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/>
          <a:ea typeface="ＭＳ Ｐゴシック" panose="020B0600070205080204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/>
          <a:ea typeface="ＭＳ Ｐゴシック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69F2C3-AD23-4D2F-8430-8B4178ED91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53250" y="655638"/>
            <a:ext cx="226536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400" b="1" dirty="0">
                <a:cs typeface="Arial" panose="020B0604020202020204" pitchFamily="34" charset="0"/>
              </a:rPr>
              <a:t>cysticfibrosis.org.uk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58D1BE-34D8-4E66-AD84-DA17379D24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357" y="727330"/>
            <a:ext cx="6659880" cy="40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9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16F9D-0204-49A0-A99D-B5FCC7A9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3FD76-A58F-4BA7-AC2D-D6D698CB6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B3B1FEC-B200-48A6-997B-34887A701C64}"/>
              </a:ext>
            </a:extLst>
          </p:cNvPr>
          <p:cNvSpPr txBox="1">
            <a:spLocks/>
          </p:cNvSpPr>
          <p:nvPr userDrawn="1"/>
        </p:nvSpPr>
        <p:spPr>
          <a:xfrm>
            <a:off x="6600092" y="645440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1050" b="1" kern="120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GB" altLang="en-US" dirty="0"/>
              <a:t>UK CF Registry Report 2018</a:t>
            </a:r>
          </a:p>
        </p:txBody>
      </p:sp>
      <p:pic>
        <p:nvPicPr>
          <p:cNvPr id="8" name="Picture 6" descr="new_straight_line.png">
            <a:extLst>
              <a:ext uri="{FF2B5EF4-FFF2-40B4-BE49-F238E27FC236}">
                <a16:creationId xmlns:a16="http://schemas.microsoft.com/office/drawing/2014/main" id="{FC7F9240-F193-4131-8513-7B0D5DFCBA8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380652"/>
            <a:ext cx="832802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8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27F5BD-0452-40EE-9CFF-57EB24098127}"/>
              </a:ext>
            </a:extLst>
          </p:cNvPr>
          <p:cNvSpPr txBox="1">
            <a:spLocks/>
          </p:cNvSpPr>
          <p:nvPr/>
        </p:nvSpPr>
        <p:spPr bwMode="auto">
          <a:xfrm>
            <a:off x="1163637" y="5215684"/>
            <a:ext cx="613811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UK Cystic Fibrosis Registry </a:t>
            </a:r>
            <a:b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Annual Data Report 2018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C52D631-D554-4206-AEE6-2B693ACB4B1F}"/>
              </a:ext>
            </a:extLst>
          </p:cNvPr>
          <p:cNvSpPr txBox="1">
            <a:spLocks/>
          </p:cNvSpPr>
          <p:nvPr/>
        </p:nvSpPr>
        <p:spPr bwMode="auto">
          <a:xfrm>
            <a:off x="1163637" y="5916299"/>
            <a:ext cx="7200434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None/>
              <a:defRPr sz="2000" kern="120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Full report can be found at </a:t>
            </a:r>
            <a:r>
              <a:rPr lang="en-GB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cysticfibrosis.org.uk/</a:t>
            </a:r>
            <a:r>
              <a:rPr lang="en-GB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registryreports</a:t>
            </a:r>
            <a:endParaRPr lang="en-GB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05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38411" y="709613"/>
            <a:ext cx="8229600" cy="704850"/>
          </a:xfrm>
        </p:spPr>
        <p:txBody>
          <a:bodyPr>
            <a:noAutofit/>
          </a:bodyPr>
          <a:lstStyle/>
          <a:p>
            <a:r>
              <a:rPr lang="en-GB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1.13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Best FEV1% predicted (GLI equations) in patients aged 6 years and older who have not had a lung transplant </a:t>
            </a:r>
            <a:r>
              <a:rPr lang="en-GB" altLang="en-US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r>
              <a:rPr lang="en-GB" altLang="en-US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8171</a:t>
            </a:r>
            <a:endParaRPr lang="en-GB" altLang="en-US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35238-8413-42AD-8036-5721DB407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6" y="1989647"/>
            <a:ext cx="8404965" cy="381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85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375780" y="772243"/>
            <a:ext cx="8079287" cy="704850"/>
          </a:xfrm>
        </p:spPr>
        <p:txBody>
          <a:bodyPr>
            <a:normAutofit fontScale="90000"/>
          </a:bodyPr>
          <a:lstStyle/>
          <a:p>
            <a:r>
              <a:rPr lang="en-GB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1.14 </a:t>
            </a:r>
            <a:r>
              <a:rPr lang="en-GB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FEV1% predicted (GLI equations) over time in patients 6 years and older who have not had a lung transplant </a:t>
            </a:r>
            <a:r>
              <a:rPr lang="en-GB" altLang="en-US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N=8171 in 2018, N=7268 in 2013, N=5049 in 2008*</a:t>
            </a:r>
            <a:endParaRPr lang="en-GB" altLang="en-US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133687-89F2-45AF-BE7A-39F1C711B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0" y="2004082"/>
            <a:ext cx="8455069" cy="419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513567" y="596769"/>
            <a:ext cx="8229600" cy="703263"/>
          </a:xfrm>
        </p:spPr>
        <p:txBody>
          <a:bodyPr>
            <a:normAutofit fontScale="90000"/>
          </a:bodyPr>
          <a:lstStyle/>
          <a:p>
            <a:r>
              <a:rPr lang="en-GB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</a:t>
            </a:r>
            <a:r>
              <a:rPr lang="en-GB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FEV1% predicted (GLI equations) and BMI in people aged 20 years and over who have not had a lung transplant  </a:t>
            </a:r>
            <a:r>
              <a:rPr lang="en-GB" altLang="en-US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N=4773*</a:t>
            </a:r>
            <a:endParaRPr lang="en-GB" altLang="en-US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E05738-495D-46AD-BF2A-376AE148C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8" y="1702147"/>
            <a:ext cx="8229601" cy="461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47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388306" y="266613"/>
            <a:ext cx="8229600" cy="703263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1.16 Lung infections in 2018 </a:t>
            </a:r>
            <a:r>
              <a:rPr lang="en-GB" altLang="en-US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N=9847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B4424-2815-4E90-970E-FC291B9DE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481" y="806815"/>
            <a:ext cx="5348813" cy="552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6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25885" y="379347"/>
            <a:ext cx="8229600" cy="703263"/>
          </a:xfrm>
        </p:spPr>
        <p:txBody>
          <a:bodyPr>
            <a:normAutofit fontScale="90000"/>
          </a:bodyPr>
          <a:lstStyle/>
          <a:p>
            <a:r>
              <a:rPr lang="en-GB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1.19 </a:t>
            </a:r>
            <a:r>
              <a:rPr lang="en-GB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Lung infections over time</a:t>
            </a:r>
            <a:br>
              <a:rPr lang="en-GB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altLang="en-US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N=6082 in 2008, N=9052 in 2013, N=9847 in 2018</a:t>
            </a:r>
            <a:endParaRPr lang="en-GB" altLang="en-US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FF0910-D3CF-4318-AF96-82A6F2921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18" y="960107"/>
            <a:ext cx="7064679" cy="542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73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13359" y="358775"/>
            <a:ext cx="8229600" cy="703263"/>
          </a:xfrm>
        </p:spPr>
        <p:txBody>
          <a:bodyPr/>
          <a:lstStyle/>
          <a:p>
            <a:r>
              <a:rPr lang="en-GB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1.36 </a:t>
            </a:r>
            <a:r>
              <a:rPr lang="en-GB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Median predicted survival age</a:t>
            </a:r>
            <a:endParaRPr lang="en-GB" altLang="en-US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D9592B-0192-4B4B-9F77-DC3879D56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40" y="1119074"/>
            <a:ext cx="8359141" cy="47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74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13359" y="358775"/>
            <a:ext cx="8229600" cy="703263"/>
          </a:xfrm>
        </p:spPr>
        <p:txBody>
          <a:bodyPr/>
          <a:lstStyle/>
          <a:p>
            <a:r>
              <a:rPr lang="en-GB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 </a:t>
            </a:r>
            <a:r>
              <a:rPr lang="en-GB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Age distribution of deaths in 2018</a:t>
            </a:r>
            <a:endParaRPr lang="en-GB" altLang="en-US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363AA-CC53-4E15-9D23-EFD2D4C02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4" y="1244251"/>
            <a:ext cx="8467595" cy="43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93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388307" y="319153"/>
            <a:ext cx="8229600" cy="703263"/>
          </a:xfrm>
        </p:spPr>
        <p:txBody>
          <a:bodyPr/>
          <a:lstStyle/>
          <a:p>
            <a:r>
              <a:rPr lang="en-GB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1.42 </a:t>
            </a:r>
            <a:r>
              <a:rPr lang="en-GB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Genotype prevalence by devolved nation</a:t>
            </a:r>
            <a:endParaRPr lang="en-GB" altLang="en-US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9660C8-AA91-4DAD-AB4A-45B65DC4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683" y="1002082"/>
            <a:ext cx="5968142" cy="537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25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338203" y="412750"/>
            <a:ext cx="8392438" cy="703263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Summary of the UK Cystic Fibrosis Registry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FC2B1-2CD3-4752-81EC-72D97EB89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39" y="1090961"/>
            <a:ext cx="6972506" cy="50845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13359" y="383827"/>
            <a:ext cx="8229600" cy="703263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Age distribution by sex  </a:t>
            </a:r>
            <a:r>
              <a:rPr lang="en-GB" altLang="en-US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N=9847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00D34-772A-471B-991A-4446CBACF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1390835"/>
            <a:ext cx="8392438" cy="44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0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375780" y="467248"/>
            <a:ext cx="8229600" cy="704850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Age distribution of the UK CF population in 2008 vs 2018</a:t>
            </a:r>
            <a:endParaRPr lang="en-GB" altLang="en-US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01F6C-F7CD-48CF-B22B-2A20843E5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93"/>
          <a:stretch/>
        </p:blipFill>
        <p:spPr>
          <a:xfrm>
            <a:off x="1575813" y="1665962"/>
            <a:ext cx="5579371" cy="460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5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63463" y="529878"/>
            <a:ext cx="8229600" cy="704850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Height percentiles of children and young people (&lt;20 years) </a:t>
            </a:r>
            <a:r>
              <a:rPr lang="en-GB" altLang="en-US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N=4760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3F055-0217-437E-AFC0-3B0788543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63" y="1765036"/>
            <a:ext cx="8455068" cy="408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1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388307" y="571827"/>
            <a:ext cx="8229600" cy="704850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Weight percentiles of children and young people (&lt;20 years) </a:t>
            </a:r>
            <a:r>
              <a:rPr lang="en-GB" altLang="en-US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N=4760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84161-7883-44AB-92FA-E49C7826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4" y="1754079"/>
            <a:ext cx="8642959" cy="41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70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13359" y="534249"/>
            <a:ext cx="8229600" cy="704850"/>
          </a:xfrm>
        </p:spPr>
        <p:txBody>
          <a:bodyPr>
            <a:noAutofit/>
          </a:bodyPr>
          <a:lstStyle/>
          <a:p>
            <a:r>
              <a:rPr lang="en-GB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 </a:t>
            </a:r>
            <a:r>
              <a:rPr lang="en-GB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Body Mass Index (BMI) percentiles in children and young people (&lt;20 years) </a:t>
            </a:r>
            <a:r>
              <a:rPr lang="en-GB" altLang="en-US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N=4760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B718F-64E8-4C2C-95C2-877F96D96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2"/>
          <a:stretch/>
        </p:blipFill>
        <p:spPr>
          <a:xfrm>
            <a:off x="413359" y="1741117"/>
            <a:ext cx="8555277" cy="406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5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322394" y="501041"/>
            <a:ext cx="8229600" cy="649419"/>
          </a:xfrm>
        </p:spPr>
        <p:txBody>
          <a:bodyPr>
            <a:noAutofit/>
          </a:bodyPr>
          <a:lstStyle/>
          <a:p>
            <a:r>
              <a:rPr lang="en-GB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Body Mass Index (BMI) in adults (20 years and over) </a:t>
            </a:r>
            <a:r>
              <a:rPr lang="en-GB" altLang="en-US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N=5087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D95924-0C90-4C63-AE69-83289428B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64" y="1942184"/>
            <a:ext cx="8292230" cy="42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90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63463" y="414012"/>
            <a:ext cx="8229600" cy="704850"/>
          </a:xfrm>
        </p:spPr>
        <p:txBody>
          <a:bodyPr>
            <a:noAutofit/>
          </a:bodyPr>
          <a:lstStyle/>
          <a:p>
            <a:r>
              <a:rPr lang="en-GB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1.10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Age at diagnosis in 2018 </a:t>
            </a:r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-Medium" pitchFamily="50" charset="0"/>
              </a:rPr>
              <a:t>N=9847</a:t>
            </a:r>
            <a:endParaRPr lang="en-GB" altLang="en-US" sz="2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6FC449-98B1-4FF0-BFB7-C07295F6D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63" y="1503122"/>
            <a:ext cx="8006040" cy="475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99929"/>
      </p:ext>
    </p:extLst>
  </p:cSld>
  <p:clrMapOvr>
    <a:masterClrMapping/>
  </p:clrMapOvr>
</p:sld>
</file>

<file path=ppt/theme/theme1.xml><?xml version="1.0" encoding="utf-8"?>
<a:theme xmlns:a="http://schemas.openxmlformats.org/drawingml/2006/main" name="CFT-PowerPoint-template">
  <a:themeElements>
    <a:clrScheme name="Cystic Fibrosis Trust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FFCC00"/>
      </a:accent1>
      <a:accent2>
        <a:srgbClr val="000000"/>
      </a:accent2>
      <a:accent3>
        <a:srgbClr val="777777"/>
      </a:accent3>
      <a:accent4>
        <a:srgbClr val="AAAAAA"/>
      </a:accent4>
      <a:accent5>
        <a:srgbClr val="837870"/>
      </a:accent5>
      <a:accent6>
        <a:srgbClr val="B9B1A9"/>
      </a:accent6>
      <a:hlink>
        <a:srgbClr val="336699"/>
      </a:hlink>
      <a:folHlink>
        <a:srgbClr val="7D4C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Clr>
            <a:srgbClr val="FFCC00"/>
          </a:buClr>
          <a:defRPr dirty="0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 [Compatibility Mode]" id="{E63FA96B-CA1E-421F-899F-A6E069BE156A}" vid="{B97BB375-2CAE-4B21-9B53-460B2B4C6DE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ystic Fibrosis Trust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FFCC00"/>
      </a:accent1>
      <a:accent2>
        <a:srgbClr val="000000"/>
      </a:accent2>
      <a:accent3>
        <a:srgbClr val="777777"/>
      </a:accent3>
      <a:accent4>
        <a:srgbClr val="AAAAAA"/>
      </a:accent4>
      <a:accent5>
        <a:srgbClr val="837870"/>
      </a:accent5>
      <a:accent6>
        <a:srgbClr val="B9B1A9"/>
      </a:accent6>
      <a:hlink>
        <a:srgbClr val="336699"/>
      </a:hlink>
      <a:folHlink>
        <a:srgbClr val="7D4C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Cystic Fibrosis Trust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FFCC00"/>
      </a:accent1>
      <a:accent2>
        <a:srgbClr val="000000"/>
      </a:accent2>
      <a:accent3>
        <a:srgbClr val="777777"/>
      </a:accent3>
      <a:accent4>
        <a:srgbClr val="AAAAAA"/>
      </a:accent4>
      <a:accent5>
        <a:srgbClr val="837870"/>
      </a:accent5>
      <a:accent6>
        <a:srgbClr val="B9B1A9"/>
      </a:accent6>
      <a:hlink>
        <a:srgbClr val="336699"/>
      </a:hlink>
      <a:folHlink>
        <a:srgbClr val="7D4C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248</Words>
  <Application>Microsoft Office PowerPoint</Application>
  <PresentationFormat>On-screen Show (4:3)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HelveticaNeueLT-Medium</vt:lpstr>
      <vt:lpstr>Wingdings</vt:lpstr>
      <vt:lpstr>CFT-PowerPoint-template</vt:lpstr>
      <vt:lpstr>Custom Design</vt:lpstr>
      <vt:lpstr>1_Custom Design</vt:lpstr>
      <vt:lpstr>PowerPoint Presentation</vt:lpstr>
      <vt:lpstr>1.1 Summary of the UK Cystic Fibrosis Registry </vt:lpstr>
      <vt:lpstr>1.2 Age distribution by sex  N=9847</vt:lpstr>
      <vt:lpstr>1.3 Age distribution of the UK CF population in 2008 vs 2018</vt:lpstr>
      <vt:lpstr>1.4 Height percentiles of children and young people (&lt;20 years) N=4760</vt:lpstr>
      <vt:lpstr>1.5 Weight percentiles of children and young people (&lt;20 years) N=4760</vt:lpstr>
      <vt:lpstr>1.6 Body Mass Index (BMI) percentiles in children and young people (&lt;20 years) N=4760</vt:lpstr>
      <vt:lpstr>1.7 Body Mass Index (BMI) in adults (20 years and over) N=5087</vt:lpstr>
      <vt:lpstr>1.10 Age at diagnosis in 2018 N=9847</vt:lpstr>
      <vt:lpstr>1.13 Best FEV1% predicted (GLI equations) in patients aged 6 years and older who have not had a lung transplant N=8171</vt:lpstr>
      <vt:lpstr>1.14 FEV1% predicted (GLI equations) over time in patients 6 years and older who have not had a lung transplant N=8171 in 2018, N=7268 in 2013, N=5049 in 2008*</vt:lpstr>
      <vt:lpstr>1.15 FEV1% predicted (GLI equations) and BMI in people aged 20 years and over who have not had a lung transplant  N=4773*</vt:lpstr>
      <vt:lpstr>1.16 Lung infections in 2018 N=9847</vt:lpstr>
      <vt:lpstr>1.19 Lung infections over time N=6082 in 2008, N=9052 in 2013, N=9847 in 2018</vt:lpstr>
      <vt:lpstr>1.36 Median predicted survival age</vt:lpstr>
      <vt:lpstr>1.37 Age distribution of deaths in 2018</vt:lpstr>
      <vt:lpstr>1.42 Genotype prevalence by devolved nation</vt:lpstr>
      <vt:lpstr>PowerPoint Presentation</vt:lpstr>
    </vt:vector>
  </TitlesOfParts>
  <Manager/>
  <Company>CFTrust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Delete this slide after reading</dc:title>
  <dc:subject/>
  <dc:creator>sknowles</dc:creator>
  <cp:keywords/>
  <dc:description/>
  <cp:lastModifiedBy>HOLLY DAVIS-BOLLARD</cp:lastModifiedBy>
  <cp:revision>32</cp:revision>
  <dcterms:created xsi:type="dcterms:W3CDTF">2013-07-01T13:08:06Z</dcterms:created>
  <dcterms:modified xsi:type="dcterms:W3CDTF">2019-10-01T16:01:25Z</dcterms:modified>
  <cp:category/>
</cp:coreProperties>
</file>