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47" r:id="rId2"/>
  </p:sldMasterIdLst>
  <p:notesMasterIdLst>
    <p:notesMasterId r:id="rId18"/>
  </p:notesMasterIdLst>
  <p:handoutMasterIdLst>
    <p:handoutMasterId r:id="rId19"/>
  </p:handoutMasterIdLst>
  <p:sldIdLst>
    <p:sldId id="278" r:id="rId3"/>
    <p:sldId id="257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4" r:id="rId1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66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922A2C-31C5-4F05-9F7C-914BDF6BE2E1}" type="datetimeFigureOut">
              <a:rPr lang="en-GB" altLang="en-US"/>
              <a:pPr>
                <a:defRPr/>
              </a:pPr>
              <a:t>18/12/2018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E46F7A-059E-42AB-B982-A451007881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15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C537AB-F948-452E-A124-65221C795C1A}" type="datetimeFigureOut">
              <a:rPr lang="en-GB" altLang="en-US"/>
              <a:pPr>
                <a:defRPr/>
              </a:pPr>
              <a:t>18/12/2018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A025BB-8C56-4D2D-A1A5-80341E78C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87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ateful for your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29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868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88" y="5281109"/>
            <a:ext cx="5795962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288" y="5916432"/>
            <a:ext cx="5796432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454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s why we're her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2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8642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visible, not invincibl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8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7546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ying out for a cur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7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62182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9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icky, painful condition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11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7023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2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F explanation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9a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7872413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8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612"/>
            <a:ext cx="3008313" cy="85248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613"/>
            <a:ext cx="511175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1604C-C8F5-4E4D-845A-217257A2B5A2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7313-AB29-493A-A6BF-42147329DD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5644079"/>
            <a:ext cx="5486400" cy="56673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599" cy="5058143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3FEE3-ABD5-4641-9400-43DD1236EBD0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3E23A5-F67A-479A-B3A8-CF6A3C542D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59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86957"/>
            <a:ext cx="8229600" cy="4397460"/>
          </a:xfr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1640A-BD3A-4D11-89C8-C9B33DA4451A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D49FF-A061-4BE9-892E-9CD56C634D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98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_MG_0356_low_flat_NEW_GRAD_cut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055688"/>
            <a:ext cx="3868737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F_03b_Y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4911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7288" y="5999163"/>
            <a:ext cx="2265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7288" y="5427663"/>
            <a:ext cx="179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800" b="1"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552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ea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_MG_4520-Edit_low_grad_flat_NEW-GR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F_13b_Y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359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7288" y="5999163"/>
            <a:ext cx="2265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7288" y="5427663"/>
            <a:ext cx="179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800" b="1"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30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ur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03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4911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 dirty="0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16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0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002D-E619-45A1-9B2B-1C3873AC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E970-A947-453C-96C5-28A85560D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89D-ECEC-4D05-B446-B7C00523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B46A9D-D032-42B4-B16B-1872BE058D0C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175E1-D517-45F6-BC89-14D81B8A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376D2-452C-4A2E-B1EB-9D871798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1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7D68-10E1-495E-8104-DD710AD2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C1BE-A979-4CFC-AF2F-3553CED9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3243-EA00-4939-A4E0-820E76BC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FAE9CC-EF77-40BD-AAC0-C6463CE55320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C322D-5189-4791-9F92-056F8D05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FCBD-26FD-4F4F-8C70-04DD387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2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9885-BE15-48F0-A0B9-A21AC3C0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A337-19F0-45EA-ADB6-C683C894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943A-9C91-4F7D-8D49-1FB8F0C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0980E7-3897-4EA6-8179-1B0C35197BD2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D7A3-D437-4FD4-B90A-292940F2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ED4A-CB5D-48B6-947E-C2CB3CA3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63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C64B-4B21-496D-8AA5-83D147E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4CD9-B6AF-4598-B2B7-CC09B38BE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C4DCE-6E28-40EE-9C45-5EFC2A79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ACAC-8F77-4149-BB00-E0050BDA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7DCD598-3F23-40DA-B595-E690095257ED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BBC62-AC60-4460-AC43-82469AD6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C85F1-2AEF-42F2-A886-59AD35B4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042F-3D60-4865-AED7-357A1287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30C7-4CEB-4A29-87C4-36183EAE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889D-562B-45E7-AE09-F85DC3CAF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0B64D-EF79-4F5C-B406-B740B6199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FC839-E30B-4600-9276-8AED2EE67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7435F-9560-4245-B7FD-05DC894E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96211B9-B5EF-4D0D-AD59-C2961D224B0D}" type="datetime1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69919-4F10-4E5D-928F-1CA10194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673E8-3EEC-4183-AA4D-C8F4B2B1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34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4B30-4152-401A-BCEF-4F79A234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9A793-3027-45C1-AC95-B77504BB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F94118B-E13C-4C2C-BECE-3DF7E8CA560D}" type="datetime1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FFCA-29E5-441E-99F8-1E2835A3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34199-CCA6-4376-81D7-38465305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99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52021-589F-4A6F-BCDF-2094538B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ED2BB3-0F07-4032-B403-7F60FB30C734}" type="datetime1">
              <a:rPr lang="en-GB" smtClean="0"/>
              <a:t>18/12/2018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AB6FE-ACD2-46BC-990A-E2B0CB32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3D1AF-9F58-476D-A988-4102810F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5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E41-58F1-46F4-A556-85AFA111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9376-2065-42DC-BFE0-8E56AC63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4A025-41D4-4896-A4B3-D1A15F5F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86F90-22E3-491C-AFB7-3FD26EBA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FA0F4-DDD5-41D2-B548-8ED62F80E856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2F8B7-CE8F-479A-979F-47E66DAE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DF756-F7E6-4AEE-BB5F-6E7BBF8F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32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97BE-859E-47C1-B9F0-59429FCE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87B6-FBE8-472B-8426-807FE2930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02E5A-D366-4424-A585-6CED49D6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543D4-61A7-4EBE-A342-90C404FB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CC3EC8-0CB0-4930-B326-0F39D61439D9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AF2C2-2A88-4706-9465-7C146337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FF9BF-055F-47FB-AC8C-45FE81C7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603C-09A4-4297-9058-3FC81E64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6391D-1BDE-42D1-8376-1B7B68DDE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29FF8-CA74-499A-A09A-F0FDDFB4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43D92F6-F340-43CD-8339-2C5700F15BA3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94AD-696D-4A8B-BEDF-2B22C595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2C84-C9E1-461B-9F07-33ED8446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2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s bea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13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359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63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18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30083-FAE8-47DB-AAE7-7B6468A67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808FC-AC4C-49D2-9A8A-F0AFC00E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3006-1C91-424C-B3E6-BC4AF32E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B1E8A59-5034-40C8-AD68-A1925C60C785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5C543-68FB-45C8-BF46-DB1DD30B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2AD8-B2F1-4BB3-85FA-1BB3641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5CA637C-7519-417F-ACFF-9D53C56C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 fight we must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_15b_Y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80486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>
                <a:cs typeface="Arial" panose="020B0604020202020204" pitchFamily="34" charset="0"/>
              </a:rPr>
              <a:t>cysticfibrosis.org.uk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89" y="5286233"/>
            <a:ext cx="5790161" cy="571638"/>
          </a:xfrm>
        </p:spPr>
        <p:txBody>
          <a:bodyPr>
            <a:no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088" y="5930895"/>
            <a:ext cx="5790631" cy="48736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90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462713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6819F-A7B0-48F0-A87D-8E1794E092D1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tIns="0" bIns="0"/>
          <a:lstStyle>
            <a:lvl1pPr algn="l"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1A7F4-327D-4F51-91D7-23DD3C629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7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/Quot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97534"/>
            <a:ext cx="6526906" cy="1362075"/>
          </a:xfrm>
        </p:spPr>
        <p:txBody>
          <a:bodyPr/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9" y="2368437"/>
            <a:ext cx="65196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5B3CA2-F153-4DCA-B6D6-9611586FC2AE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068F78-803D-4193-B6E9-A11CFF50D8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2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FF410C-8336-4CCF-B8BC-E62B5B3ECD54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AA8CDE-06C7-469D-92C2-28B1F2428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91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ew_straight_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37300"/>
            <a:ext cx="83280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30FD9-64D9-4C89-B00F-6634466278E5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510AD-C215-4B89-9E28-8E285E760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5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s what exactly?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F_08c_W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51228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4250" y="6430963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9C89A5-DAB8-4752-A8A5-552F5E6CCA50}" type="datetime1">
              <a:rPr lang="en-GB" altLang="en-US" smtClean="0"/>
              <a:t>18/12/2018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3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75B159-F2C4-454C-ABEB-2B6BF82370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666666"/>
          </a:solidFill>
          <a:latin typeface="Arial"/>
          <a:ea typeface="ＭＳ Ｐゴシック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6666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9F2C3-AD23-4D2F-8430-8B4178ED91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53250" y="655638"/>
            <a:ext cx="2265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 b="1" dirty="0">
                <a:cs typeface="Arial" panose="020B0604020202020204" pitchFamily="34" charset="0"/>
              </a:rPr>
              <a:t>cysticfibrosis.org.uk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8D1BE-34D8-4E66-AD84-DA17379D24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357" y="727330"/>
            <a:ext cx="6659880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7F5BD-0452-40EE-9CFF-57EB24098127}"/>
              </a:ext>
            </a:extLst>
          </p:cNvPr>
          <p:cNvSpPr txBox="1">
            <a:spLocks/>
          </p:cNvSpPr>
          <p:nvPr/>
        </p:nvSpPr>
        <p:spPr bwMode="auto">
          <a:xfrm>
            <a:off x="1163637" y="5215684"/>
            <a:ext cx="61381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UK Cystic Fibrosis Registry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Annual Data Report 2017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52D631-D554-4206-AEE6-2B693ACB4B1F}"/>
              </a:ext>
            </a:extLst>
          </p:cNvPr>
          <p:cNvSpPr txBox="1">
            <a:spLocks/>
          </p:cNvSpPr>
          <p:nvPr/>
        </p:nvSpPr>
        <p:spPr bwMode="auto">
          <a:xfrm>
            <a:off x="1163637" y="5916299"/>
            <a:ext cx="720043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2000" kern="12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 report can be found at </a:t>
            </a: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cysticfibrosis.org.uk/</a:t>
            </a:r>
            <a:r>
              <a:rPr lang="en-GB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registryreports</a:t>
            </a: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062318"/>
            <a:ext cx="8229600" cy="704290"/>
          </a:xfrm>
        </p:spPr>
        <p:txBody>
          <a:bodyPr/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1.15 </a:t>
            </a:r>
            <a:r>
              <a:rPr lang="en-GB" dirty="0"/>
              <a:t>FEV1% predicted (GLI equations) and BMI in people aged 20 years and over who have not had a transplant 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N=4764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AFEB99-1E87-40EF-B20B-7708A820D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21"/>
          <a:stretch/>
        </p:blipFill>
        <p:spPr>
          <a:xfrm>
            <a:off x="361518" y="2025587"/>
            <a:ext cx="8069788" cy="419470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29C99-7A89-4852-8DC7-426B3146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20134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10173"/>
            <a:ext cx="3550024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1.16 Lung infections in 2017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N=9887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246357-4915-44EF-8DE6-FCF5A51E1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968189"/>
            <a:ext cx="5257800" cy="538404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5DD3F-2B86-4213-A6F3-06843432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42064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58028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1.19 Lung infections over time 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N=6082 in 2008, N=9052 in 2013, N=9887 in 2017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6F96E9-9BE1-4DC9-A855-22F811C7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0" y="1223682"/>
            <a:ext cx="6600448" cy="513677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B1ED99-A6DA-4174-B253-C787C9DF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245104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58028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1.36 Median predicted survival age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263CF7-FA75-4931-8870-8B1B8F16F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5047"/>
            <a:ext cx="8409012" cy="478715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2D47B-3FC9-4EE4-B483-14BCFC86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125626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58028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1.37 Age distribution of deaths in 2017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681835-47D7-43FA-A45A-B99A537C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68"/>
          <a:stretch/>
        </p:blipFill>
        <p:spPr>
          <a:xfrm>
            <a:off x="395466" y="1239806"/>
            <a:ext cx="7713110" cy="5080312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CE6201-D8A9-4DE6-8F20-867D8015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53847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58028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 Summary of the UK Cystic Fibrosis Registry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893485-AC3F-418D-8446-7435F8A4E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08" y="1116106"/>
            <a:ext cx="7363573" cy="521745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CE5DF4-F6B6-420D-AFC7-30697619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58028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1.2 Age distribution by gender 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N=9887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80A22-D508-41CB-8CBA-C560F1E3A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82"/>
          <a:stretch/>
        </p:blipFill>
        <p:spPr>
          <a:xfrm>
            <a:off x="295836" y="1452282"/>
            <a:ext cx="8515596" cy="458544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848D8-5D60-4816-BD8C-89411023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133230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10173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1.3 Height percentiles of children and young people (&lt;20 years)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N=4730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1E3FBC-68F8-4204-8A55-12EDB59EC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78"/>
          <a:stretch/>
        </p:blipFill>
        <p:spPr>
          <a:xfrm>
            <a:off x="316838" y="1775012"/>
            <a:ext cx="8369962" cy="398032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6EBCFC-2D02-4232-8730-CCE56BC4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293535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10173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1.4 Weight percentiles of children and young people (&lt;20 years)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N=4730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00457-CBDD-4524-9030-675C7F71E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22"/>
          <a:stretch/>
        </p:blipFill>
        <p:spPr>
          <a:xfrm>
            <a:off x="357144" y="1761564"/>
            <a:ext cx="8527348" cy="400722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ED11FB-75F1-485C-B04C-BD36DBAA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30396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10173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Body Mass Index (BMI) percentiles in children and young people (&lt;20 years)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N=4730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F81A58-6671-4861-B1B6-D611C8215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52"/>
          <a:stretch/>
        </p:blipFill>
        <p:spPr>
          <a:xfrm>
            <a:off x="333523" y="1648406"/>
            <a:ext cx="8353277" cy="414585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0D1D7-0238-4DE8-B92E-A1D8C1AA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107917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10173"/>
            <a:ext cx="8229600" cy="70429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1.6 Body Mass Index (BMI) in adults (20 years and over)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N=5071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BB0DE-7EF6-48CF-A837-330AD79AA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99"/>
          <a:stretch/>
        </p:blipFill>
        <p:spPr>
          <a:xfrm>
            <a:off x="403412" y="1586753"/>
            <a:ext cx="8391306" cy="407445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2D6728-6D32-401D-B3CD-E09D9144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128525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097618"/>
            <a:ext cx="8229600" cy="704290"/>
          </a:xfrm>
        </p:spPr>
        <p:txBody>
          <a:bodyPr/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1.12 </a:t>
            </a:r>
            <a:r>
              <a:rPr lang="en-GB" dirty="0"/>
              <a:t>FEV1% predicted (GLI equations) in patients aged six years and older who have not had a lung transplant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N=8168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43B227-6D0A-4920-B36E-3F2051BB9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23"/>
          <a:stretch/>
        </p:blipFill>
        <p:spPr>
          <a:xfrm>
            <a:off x="322729" y="2245659"/>
            <a:ext cx="8583701" cy="367879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171AD-2E4D-4D50-8576-9B071AD4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13139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81711"/>
            <a:ext cx="8229600" cy="704290"/>
          </a:xfrm>
        </p:spPr>
        <p:txBody>
          <a:bodyPr/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1.14 </a:t>
            </a:r>
            <a:r>
              <a:rPr lang="en-GB" dirty="0"/>
              <a:t>FEV1% predicted (GLI equations) over time in patients six years and older who have not had a lung transplant </a:t>
            </a:r>
            <a:br>
              <a:rPr lang="en-GB" dirty="0"/>
            </a:br>
            <a:r>
              <a:rPr lang="en-GB" sz="2800" b="0" dirty="0">
                <a:latin typeface="HelveticaNeueLT-Medium" pitchFamily="50" charset="0"/>
              </a:rPr>
              <a:t>N=8168 in 2017, N=7268 in 2013, N=5049 in 2008*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844E19-3930-4D83-BF35-3945C173E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766"/>
          <a:stretch/>
        </p:blipFill>
        <p:spPr>
          <a:xfrm>
            <a:off x="383081" y="2528047"/>
            <a:ext cx="8263378" cy="376452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100BBB-F1D6-4981-A91A-CA26522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 Cystic Fibrosis Registry Annual Data Report 2017</a:t>
            </a:r>
          </a:p>
        </p:txBody>
      </p:sp>
    </p:spTree>
    <p:extLst>
      <p:ext uri="{BB962C8B-B14F-4D97-AF65-F5344CB8AC3E}">
        <p14:creationId xmlns:p14="http://schemas.microsoft.com/office/powerpoint/2010/main" val="3035999929"/>
      </p:ext>
    </p:extLst>
  </p:cSld>
  <p:clrMapOvr>
    <a:masterClrMapping/>
  </p:clrMapOvr>
</p:sld>
</file>

<file path=ppt/theme/theme1.xml><?xml version="1.0" encoding="utf-8"?>
<a:theme xmlns:a="http://schemas.openxmlformats.org/drawingml/2006/main" name="CFT-PowerPoint-templat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Clr>
            <a:srgbClr val="FFCC00"/>
          </a:buClr>
          <a:defRPr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[Compatibility Mode]" id="{E63FA96B-CA1E-421F-899F-A6E069BE156A}" vid="{B97BB375-2CAE-4B21-9B53-460B2B4C6D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ystic Fibrosis Trust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CC00"/>
      </a:accent1>
      <a:accent2>
        <a:srgbClr val="000000"/>
      </a:accent2>
      <a:accent3>
        <a:srgbClr val="777777"/>
      </a:accent3>
      <a:accent4>
        <a:srgbClr val="AAAAAA"/>
      </a:accent4>
      <a:accent5>
        <a:srgbClr val="837870"/>
      </a:accent5>
      <a:accent6>
        <a:srgbClr val="B9B1A9"/>
      </a:accent6>
      <a:hlink>
        <a:srgbClr val="336699"/>
      </a:hlink>
      <a:folHlink>
        <a:srgbClr val="7D4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304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HelveticaNeueLT-Medium</vt:lpstr>
      <vt:lpstr>Wingdings</vt:lpstr>
      <vt:lpstr>CFT-PowerPoint-template</vt:lpstr>
      <vt:lpstr>Custom Design</vt:lpstr>
      <vt:lpstr>PowerPoint Presentation</vt:lpstr>
      <vt:lpstr>1.1 Summary of the UK Cystic Fibrosis Registry </vt:lpstr>
      <vt:lpstr>1.2 Age distribution by gender  N=9887</vt:lpstr>
      <vt:lpstr>1.3 Height percentiles of children and young people (&lt;20 years) N=4730</vt:lpstr>
      <vt:lpstr>1.4 Weight percentiles of children and young people (&lt;20 years) N=4730</vt:lpstr>
      <vt:lpstr>1.5 Body Mass Index (BMI) percentiles in children and young people (&lt;20 years) N=4730</vt:lpstr>
      <vt:lpstr>1.6 Body Mass Index (BMI) in adults (20 years and over) N=5071</vt:lpstr>
      <vt:lpstr>1.12 FEV1% predicted (GLI equations) in patients aged six years and older who have not had a lung transplant N=8168</vt:lpstr>
      <vt:lpstr>1.14 FEV1% predicted (GLI equations) over time in patients six years and older who have not had a lung transplant  N=8168 in 2017, N=7268 in 2013, N=5049 in 2008*</vt:lpstr>
      <vt:lpstr>1.15 FEV1% predicted (GLI equations) and BMI in people aged 20 years and over who have not had a transplant  N=4764</vt:lpstr>
      <vt:lpstr>1.16 Lung infections in 2017 N=9887</vt:lpstr>
      <vt:lpstr>1.19 Lung infections over time  N=6082 in 2008, N=9052 in 2013, N=9887 in 2017</vt:lpstr>
      <vt:lpstr>1.36 Median predicted survival age</vt:lpstr>
      <vt:lpstr>1.37 Age distribution of deaths in 2017</vt:lpstr>
      <vt:lpstr>PowerPoint Presentation</vt:lpstr>
    </vt:vector>
  </TitlesOfParts>
  <Manager/>
  <Company>CFTrust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this slide after reading</dc:title>
  <dc:subject/>
  <dc:creator>sknowles</dc:creator>
  <cp:keywords/>
  <dc:description/>
  <cp:lastModifiedBy>Holly Davis-Bollard</cp:lastModifiedBy>
  <cp:revision>19</cp:revision>
  <dcterms:created xsi:type="dcterms:W3CDTF">2013-07-01T13:08:06Z</dcterms:created>
  <dcterms:modified xsi:type="dcterms:W3CDTF">2018-12-18T10:48:49Z</dcterms:modified>
  <cp:category/>
</cp:coreProperties>
</file>