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Lst>
  <p:notesMasterIdLst>
    <p:notesMasterId r:id="rId24"/>
  </p:notesMasterIdLst>
  <p:sldIdLst>
    <p:sldId id="276" r:id="rId5"/>
    <p:sldId id="257" r:id="rId6"/>
    <p:sldId id="258" r:id="rId7"/>
    <p:sldId id="259" r:id="rId8"/>
    <p:sldId id="261" r:id="rId9"/>
    <p:sldId id="262" r:id="rId10"/>
    <p:sldId id="265" r:id="rId11"/>
    <p:sldId id="263" r:id="rId12"/>
    <p:sldId id="269" r:id="rId13"/>
    <p:sldId id="268" r:id="rId14"/>
    <p:sldId id="264" r:id="rId15"/>
    <p:sldId id="266" r:id="rId16"/>
    <p:sldId id="279" r:id="rId17"/>
    <p:sldId id="270" r:id="rId18"/>
    <p:sldId id="280" r:id="rId19"/>
    <p:sldId id="271" r:id="rId20"/>
    <p:sldId id="278" r:id="rId21"/>
    <p:sldId id="272" r:id="rId22"/>
    <p:sldId id="277" r:id="rId23"/>
  </p:sldIdLst>
  <p:sldSz cx="12192000" cy="6858000"/>
  <p:notesSz cx="6858000" cy="9144000"/>
  <p:embeddedFontLst>
    <p:embeddedFont>
      <p:font typeface="Museo Sans 500" panose="02000000000000000000" charset="0"/>
      <p:regular r:id="rId25"/>
      <p:italic r:id="rId26"/>
    </p:embeddedFont>
    <p:embeddedFont>
      <p:font typeface="Museo Sans 700" panose="02000000000000000000" charset="0"/>
      <p:regular r:id="rId27"/>
      <p:bold r:id="rId28"/>
    </p:embeddedFont>
    <p:embeddedFont>
      <p:font typeface="Museo Sans 900" panose="02000000000000000000" charset="0"/>
      <p:bold r:id="rId29"/>
    </p:embeddedFont>
  </p:embeddedFontLst>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F8F9"/>
    <a:srgbClr val="FCFDF6"/>
    <a:srgbClr val="092240"/>
    <a:srgbClr val="0C2340"/>
    <a:srgbClr val="FFCC07"/>
    <a:srgbClr val="082140"/>
    <a:srgbClr val="0921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03579E-7BA0-BF4D-3535-14A0596CC524}" v="1" dt="2024-05-21T10:42:21.528"/>
    <p1510:client id="{69098995-3EF5-7E5E-0602-974F9CC807F2}" v="2" dt="2024-05-21T08:27:09.6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1" autoAdjust="0"/>
    <p:restoredTop sz="94660"/>
  </p:normalViewPr>
  <p:slideViewPr>
    <p:cSldViewPr snapToGrid="0">
      <p:cViewPr varScale="1">
        <p:scale>
          <a:sx n="77" d="100"/>
          <a:sy n="77" d="100"/>
        </p:scale>
        <p:origin x="682"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2.fntdata"/><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1.fntdata"/><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4.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3.fntdata"/><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aye Booth" userId="S::faye.booth@educationcompany.co.uk::d3db5133-954f-4a14-819c-c964e48f1803" providerId="AD" clId="Web-{0303579E-7BA0-BF4D-3535-14A0596CC524}"/>
    <pc:docChg chg="modSld">
      <pc:chgData name="Faye Booth" userId="S::faye.booth@educationcompany.co.uk::d3db5133-954f-4a14-819c-c964e48f1803" providerId="AD" clId="Web-{0303579E-7BA0-BF4D-3535-14A0596CC524}" dt="2024-05-21T10:42:17.277" v="0"/>
      <pc:docMkLst>
        <pc:docMk/>
      </pc:docMkLst>
      <pc:sldChg chg="modNotes">
        <pc:chgData name="Faye Booth" userId="S::faye.booth@educationcompany.co.uk::d3db5133-954f-4a14-819c-c964e48f1803" providerId="AD" clId="Web-{0303579E-7BA0-BF4D-3535-14A0596CC524}" dt="2024-05-21T10:42:17.277" v="0"/>
        <pc:sldMkLst>
          <pc:docMk/>
          <pc:sldMk cId="1874531798" sldId="258"/>
        </pc:sldMkLst>
      </pc:sldChg>
    </pc:docChg>
  </pc:docChgLst>
  <pc:docChgLst>
    <pc:chgData name="Faye Booth" userId="S::faye.booth@educationcompany.co.uk::d3db5133-954f-4a14-819c-c964e48f1803" providerId="AD" clId="Web-{69098995-3EF5-7E5E-0602-974F9CC807F2}"/>
    <pc:docChg chg="modSld">
      <pc:chgData name="Faye Booth" userId="S::faye.booth@educationcompany.co.uk::d3db5133-954f-4a14-819c-c964e48f1803" providerId="AD" clId="Web-{69098995-3EF5-7E5E-0602-974F9CC807F2}" dt="2024-05-21T08:27:09.686" v="1"/>
      <pc:docMkLst>
        <pc:docMk/>
      </pc:docMkLst>
      <pc:sldChg chg="modSp">
        <pc:chgData name="Faye Booth" userId="S::faye.booth@educationcompany.co.uk::d3db5133-954f-4a14-819c-c964e48f1803" providerId="AD" clId="Web-{69098995-3EF5-7E5E-0602-974F9CC807F2}" dt="2024-05-21T08:26:07.231" v="0" actId="14100"/>
        <pc:sldMkLst>
          <pc:docMk/>
          <pc:sldMk cId="2473295447" sldId="262"/>
        </pc:sldMkLst>
        <pc:spChg chg="mod">
          <ac:chgData name="Faye Booth" userId="S::faye.booth@educationcompany.co.uk::d3db5133-954f-4a14-819c-c964e48f1803" providerId="AD" clId="Web-{69098995-3EF5-7E5E-0602-974F9CC807F2}" dt="2024-05-21T08:26:07.231" v="0" actId="14100"/>
          <ac:spMkLst>
            <pc:docMk/>
            <pc:sldMk cId="2473295447" sldId="262"/>
            <ac:spMk id="3" creationId="{B427FD54-FE31-8C23-0525-3709004B1863}"/>
          </ac:spMkLst>
        </pc:spChg>
      </pc:sldChg>
      <pc:sldChg chg="addAnim">
        <pc:chgData name="Faye Booth" userId="S::faye.booth@educationcompany.co.uk::d3db5133-954f-4a14-819c-c964e48f1803" providerId="AD" clId="Web-{69098995-3EF5-7E5E-0602-974F9CC807F2}" dt="2024-05-21T08:27:09.686" v="1"/>
        <pc:sldMkLst>
          <pc:docMk/>
          <pc:sldMk cId="382434262" sldId="26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F84D9C-2370-4B71-ADAB-1EE76DA21C8B}" type="datetimeFigureOut">
              <a:t>5/21/2024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5DBF7B-A8A4-448D-8D5D-AD2AAC2D0A6E}" type="slidenum">
              <a:t>‹#›</a:t>
            </a:fld>
            <a:endParaRPr lang="en-US"/>
          </a:p>
        </p:txBody>
      </p:sp>
    </p:spTree>
    <p:extLst>
      <p:ext uri="{BB962C8B-B14F-4D97-AF65-F5344CB8AC3E}">
        <p14:creationId xmlns:p14="http://schemas.microsoft.com/office/powerpoint/2010/main" val="4196050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You'll need to select the option to 'enable content' at the start of this slide show presentation, in order to be able to view the videos.</a:t>
            </a:r>
          </a:p>
        </p:txBody>
      </p:sp>
      <p:sp>
        <p:nvSpPr>
          <p:cNvPr id="4" name="Slide Number Placeholder 3"/>
          <p:cNvSpPr>
            <a:spLocks noGrp="1"/>
          </p:cNvSpPr>
          <p:nvPr>
            <p:ph type="sldNum" sz="quarter" idx="5"/>
          </p:nvPr>
        </p:nvSpPr>
        <p:spPr/>
        <p:txBody>
          <a:bodyPr/>
          <a:lstStyle/>
          <a:p>
            <a:fld id="{FF5DBF7B-A8A4-448D-8D5D-AD2AAC2D0A6E}" type="slidenum">
              <a:t>3</a:t>
            </a:fld>
            <a:endParaRPr lang="en-US"/>
          </a:p>
        </p:txBody>
      </p:sp>
    </p:spTree>
    <p:extLst>
      <p:ext uri="{BB962C8B-B14F-4D97-AF65-F5344CB8AC3E}">
        <p14:creationId xmlns:p14="http://schemas.microsoft.com/office/powerpoint/2010/main" val="35453591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GB"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21/05/2024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21/05/2024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GB"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21/05/2024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21/05/2024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GB"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21/05/2024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p>
            <a:fld id="{846CE7D5-CF57-46EF-B807-FDD0502418D4}" type="datetimeFigureOut">
              <a:rPr lang="en-GB" smtClean="0"/>
              <a:t>21/05/2024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GB"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Date Placeholder 6"/>
          <p:cNvSpPr>
            <a:spLocks noGrp="1"/>
          </p:cNvSpPr>
          <p:nvPr>
            <p:ph type="dt" sz="half" idx="10"/>
          </p:nvPr>
        </p:nvSpPr>
        <p:spPr/>
        <p:txBody>
          <a:bodyPr/>
          <a:lstStyle/>
          <a:p>
            <a:fld id="{846CE7D5-CF57-46EF-B807-FDD0502418D4}" type="datetimeFigureOut">
              <a:rPr lang="en-GB" smtClean="0"/>
              <a:t>21/05/2024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Date Placeholder 2"/>
          <p:cNvSpPr>
            <a:spLocks noGrp="1"/>
          </p:cNvSpPr>
          <p:nvPr>
            <p:ph type="dt" sz="half" idx="10"/>
          </p:nvPr>
        </p:nvSpPr>
        <p:spPr/>
        <p:txBody>
          <a:bodyPr/>
          <a:lstStyle/>
          <a:p>
            <a:fld id="{846CE7D5-CF57-46EF-B807-FDD0502418D4}" type="datetimeFigureOut">
              <a:rPr lang="en-GB" smtClean="0"/>
              <a:t>21/05/2024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21/05/2024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B"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21/05/2024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B"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21/05/2024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GB" smtClean="0"/>
              <a:t>21/05/2024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video" Target="https://www.youtube.com/embed/LkKHDPpXkD8?feature=oembed" TargetMode="Externa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2.xml"/><Relationship Id="rId1" Type="http://schemas.openxmlformats.org/officeDocument/2006/relationships/video" Target="https://www.youtube.com/embed/BXU-dtaFzhw?feature=oembed"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video" Target="https://www.youtube.com/embed/u7pVpPZ9w-g?feature=oembed" TargetMode="Externa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video" Target="https://www.youtube.com/embed/7W3Af9V5Dhg?feature=oembed" TargetMode="Externa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92140"/>
        </a:solidFill>
        <a:effectLst/>
      </p:bgPr>
    </p:bg>
    <p:spTree>
      <p:nvGrpSpPr>
        <p:cNvPr id="1" name=""/>
        <p:cNvGrpSpPr/>
        <p:nvPr/>
      </p:nvGrpSpPr>
      <p:grpSpPr>
        <a:xfrm>
          <a:off x="0" y="0"/>
          <a:ext cx="0" cy="0"/>
          <a:chOff x="0" y="0"/>
          <a:chExt cx="0" cy="0"/>
        </a:xfrm>
      </p:grpSpPr>
      <p:pic>
        <p:nvPicPr>
          <p:cNvPr id="9" name="Picture 8" descr="A yellow circle with black background&#10;&#10;Description automatically generated">
            <a:extLst>
              <a:ext uri="{FF2B5EF4-FFF2-40B4-BE49-F238E27FC236}">
                <a16:creationId xmlns:a16="http://schemas.microsoft.com/office/drawing/2014/main" id="{FBB00575-85A0-3394-5354-923F621ADA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6056">
            <a:off x="-1156805" y="1542884"/>
            <a:ext cx="9144000" cy="8454124"/>
          </a:xfrm>
          <a:prstGeom prst="rect">
            <a:avLst/>
          </a:prstGeom>
        </p:spPr>
      </p:pic>
      <p:sp>
        <p:nvSpPr>
          <p:cNvPr id="2" name="Title 1"/>
          <p:cNvSpPr>
            <a:spLocks noGrp="1"/>
          </p:cNvSpPr>
          <p:nvPr>
            <p:ph type="ctrTitle"/>
          </p:nvPr>
        </p:nvSpPr>
        <p:spPr>
          <a:xfrm>
            <a:off x="951121" y="4044077"/>
            <a:ext cx="5831413" cy="1969327"/>
          </a:xfrm>
        </p:spPr>
        <p:txBody>
          <a:bodyPr>
            <a:noAutofit/>
          </a:bodyPr>
          <a:lstStyle/>
          <a:p>
            <a:pPr algn="l"/>
            <a:r>
              <a:rPr lang="en-GB" sz="5700" b="1" dirty="0">
                <a:solidFill>
                  <a:srgbClr val="092240"/>
                </a:solidFill>
                <a:latin typeface="Museo Sans 900" panose="02000000000000000000" pitchFamily="2" charset="77"/>
              </a:rPr>
              <a:t>Living with Cystic Fibrosis</a:t>
            </a:r>
            <a:endParaRPr lang="en-GB" sz="5700" b="1" dirty="0">
              <a:solidFill>
                <a:srgbClr val="092240"/>
              </a:solidFill>
              <a:latin typeface="Museo Sans 900" panose="02000000000000000000" pitchFamily="2" charset="77"/>
              <a:ea typeface="Tahoma" panose="020B0604030504040204" pitchFamily="34" charset="0"/>
              <a:cs typeface="Tahoma" panose="020B0604030504040204" pitchFamily="34" charset="0"/>
            </a:endParaRPr>
          </a:p>
        </p:txBody>
      </p:sp>
      <p:pic>
        <p:nvPicPr>
          <p:cNvPr id="11" name="Picture 10" descr="A yellow and blue sign with a black background&#10;&#10;Description automatically generated">
            <a:extLst>
              <a:ext uri="{FF2B5EF4-FFF2-40B4-BE49-F238E27FC236}">
                <a16:creationId xmlns:a16="http://schemas.microsoft.com/office/drawing/2014/main" id="{8E187937-B343-31D2-E4FB-C2224A0B36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6836" y="344280"/>
            <a:ext cx="3158987" cy="898609"/>
          </a:xfrm>
          <a:prstGeom prst="rect">
            <a:avLst/>
          </a:prstGeom>
        </p:spPr>
      </p:pic>
      <p:pic>
        <p:nvPicPr>
          <p:cNvPr id="15" name="Picture 14" descr="A white star on a black background&#10;&#10;Description automatically generated">
            <a:extLst>
              <a:ext uri="{FF2B5EF4-FFF2-40B4-BE49-F238E27FC236}">
                <a16:creationId xmlns:a16="http://schemas.microsoft.com/office/drawing/2014/main" id="{89B8105A-B895-FC7D-C861-BD59D65524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2209" y="3074398"/>
            <a:ext cx="1039542" cy="1139802"/>
          </a:xfrm>
          <a:prstGeom prst="rect">
            <a:avLst/>
          </a:prstGeom>
        </p:spPr>
      </p:pic>
      <p:pic>
        <p:nvPicPr>
          <p:cNvPr id="17" name="Picture 16" descr="A white object with a black background&#10;&#10;Description automatically generated">
            <a:extLst>
              <a:ext uri="{FF2B5EF4-FFF2-40B4-BE49-F238E27FC236}">
                <a16:creationId xmlns:a16="http://schemas.microsoft.com/office/drawing/2014/main" id="{752030F3-CA2E-1559-61B2-7CCAF31886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52859">
            <a:off x="1873371" y="5802774"/>
            <a:ext cx="3343038" cy="421261"/>
          </a:xfrm>
          <a:prstGeom prst="rect">
            <a:avLst/>
          </a:prstGeom>
        </p:spPr>
      </p:pic>
      <p:pic>
        <p:nvPicPr>
          <p:cNvPr id="7" name="Picture 6" descr="A person smiling with glasses and a backpack holding books&#10;&#10;Description automatically generated">
            <a:extLst>
              <a:ext uri="{FF2B5EF4-FFF2-40B4-BE49-F238E27FC236}">
                <a16:creationId xmlns:a16="http://schemas.microsoft.com/office/drawing/2014/main" id="{F5A54ED8-E123-C848-B1C7-1333FAD60B9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3514" t="2191" r="15740" b="4020"/>
          <a:stretch/>
        </p:blipFill>
        <p:spPr>
          <a:xfrm>
            <a:off x="7825414" y="-600090"/>
            <a:ext cx="5831413" cy="5064389"/>
          </a:xfrm>
          <a:prstGeom prst="rect">
            <a:avLst/>
          </a:prstGeom>
        </p:spPr>
      </p:pic>
    </p:spTree>
    <p:extLst>
      <p:ext uri="{BB962C8B-B14F-4D97-AF65-F5344CB8AC3E}">
        <p14:creationId xmlns:p14="http://schemas.microsoft.com/office/powerpoint/2010/main" val="10312861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BF8F9"/>
        </a:solidFill>
        <a:effectLst/>
      </p:bgPr>
    </p:bg>
    <p:spTree>
      <p:nvGrpSpPr>
        <p:cNvPr id="1" name=""/>
        <p:cNvGrpSpPr/>
        <p:nvPr/>
      </p:nvGrpSpPr>
      <p:grpSpPr>
        <a:xfrm>
          <a:off x="0" y="0"/>
          <a:ext cx="0" cy="0"/>
          <a:chOff x="0" y="0"/>
          <a:chExt cx="0" cy="0"/>
        </a:xfrm>
      </p:grpSpPr>
      <p:pic>
        <p:nvPicPr>
          <p:cNvPr id="5" name="Picture 4" descr="A white circle with black background&#10;&#10;Description automatically generated">
            <a:extLst>
              <a:ext uri="{FF2B5EF4-FFF2-40B4-BE49-F238E27FC236}">
                <a16:creationId xmlns:a16="http://schemas.microsoft.com/office/drawing/2014/main" id="{5D7DADC7-769A-A5CA-CC26-2E255F5101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9007735">
            <a:off x="-3290112" y="-6226790"/>
            <a:ext cx="12364445" cy="11431600"/>
          </a:xfrm>
          <a:prstGeom prst="rect">
            <a:avLst/>
          </a:prstGeom>
        </p:spPr>
      </p:pic>
      <p:pic>
        <p:nvPicPr>
          <p:cNvPr id="6" name="Picture 5">
            <a:extLst>
              <a:ext uri="{FF2B5EF4-FFF2-40B4-BE49-F238E27FC236}">
                <a16:creationId xmlns:a16="http://schemas.microsoft.com/office/drawing/2014/main" id="{73A21F0C-C415-A5B0-1C7B-BFB09AAAF6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157" y="1388327"/>
            <a:ext cx="3621775" cy="116831"/>
          </a:xfrm>
          <a:prstGeom prst="rect">
            <a:avLst/>
          </a:prstGeom>
        </p:spPr>
      </p:pic>
      <p:sp>
        <p:nvSpPr>
          <p:cNvPr id="2" name="Title 1">
            <a:extLst>
              <a:ext uri="{FF2B5EF4-FFF2-40B4-BE49-F238E27FC236}">
                <a16:creationId xmlns:a16="http://schemas.microsoft.com/office/drawing/2014/main" id="{E9AC5306-D500-5F65-A573-D575DC6BBFDA}"/>
              </a:ext>
            </a:extLst>
          </p:cNvPr>
          <p:cNvSpPr>
            <a:spLocks noGrp="1"/>
          </p:cNvSpPr>
          <p:nvPr>
            <p:ph type="title"/>
          </p:nvPr>
        </p:nvSpPr>
        <p:spPr>
          <a:xfrm>
            <a:off x="584168" y="378377"/>
            <a:ext cx="10515600" cy="1325563"/>
          </a:xfrm>
        </p:spPr>
        <p:txBody>
          <a:bodyPr/>
          <a:lstStyle/>
          <a:p>
            <a:r>
              <a:rPr lang="en-GB" b="1" dirty="0">
                <a:solidFill>
                  <a:srgbClr val="092240"/>
                </a:solidFill>
                <a:latin typeface="Museo Sans 900" panose="02000000000000000000" pitchFamily="2" charset="77"/>
              </a:rPr>
              <a:t>The body image issue</a:t>
            </a:r>
          </a:p>
        </p:txBody>
      </p:sp>
      <p:sp>
        <p:nvSpPr>
          <p:cNvPr id="3" name="Content Placeholder 2">
            <a:extLst>
              <a:ext uri="{FF2B5EF4-FFF2-40B4-BE49-F238E27FC236}">
                <a16:creationId xmlns:a16="http://schemas.microsoft.com/office/drawing/2014/main" id="{56758D59-1123-D586-848C-3E14D18D40BA}"/>
              </a:ext>
            </a:extLst>
          </p:cNvPr>
          <p:cNvSpPr>
            <a:spLocks noGrp="1"/>
          </p:cNvSpPr>
          <p:nvPr>
            <p:ph idx="1"/>
          </p:nvPr>
        </p:nvSpPr>
        <p:spPr>
          <a:xfrm>
            <a:off x="584168" y="1826439"/>
            <a:ext cx="5315043" cy="4420610"/>
          </a:xfrm>
        </p:spPr>
        <p:txBody>
          <a:bodyPr vert="horz" lIns="91440" tIns="45720" rIns="91440" bIns="45720" rtlCol="0" anchor="t">
            <a:normAutofit/>
          </a:bodyPr>
          <a:lstStyle/>
          <a:p>
            <a:pPr marL="0" indent="0">
              <a:buNone/>
            </a:pPr>
            <a:r>
              <a:rPr lang="en-GB" sz="2400" dirty="0">
                <a:latin typeface="Museo Sans 500" panose="02000000000000000000" pitchFamily="2" charset="77"/>
              </a:rPr>
              <a:t>Body image is how you view your physical self, and how you think others see you. </a:t>
            </a:r>
            <a:endParaRPr lang="en-US" sz="2400" dirty="0">
              <a:latin typeface="Museo Sans 500" panose="02000000000000000000" pitchFamily="2" charset="77"/>
            </a:endParaRPr>
          </a:p>
          <a:p>
            <a:pPr marL="0" indent="0">
              <a:buNone/>
            </a:pPr>
            <a:endParaRPr lang="en-GB" sz="2400" dirty="0">
              <a:latin typeface="Museo Sans 500" panose="02000000000000000000" pitchFamily="2" charset="77"/>
            </a:endParaRPr>
          </a:p>
          <a:p>
            <a:pPr marL="0" indent="0">
              <a:buNone/>
            </a:pPr>
            <a:r>
              <a:rPr lang="en-GB" sz="2400" b="1" dirty="0">
                <a:latin typeface="Museo Sans 700" panose="02000000000000000000" pitchFamily="2" charset="77"/>
              </a:rPr>
              <a:t>What might influence the way a person views themselves?</a:t>
            </a:r>
          </a:p>
        </p:txBody>
      </p:sp>
      <p:pic>
        <p:nvPicPr>
          <p:cNvPr id="4" name="Picture 3" descr="A white circle with black background&#10;&#10;Description automatically generated">
            <a:extLst>
              <a:ext uri="{FF2B5EF4-FFF2-40B4-BE49-F238E27FC236}">
                <a16:creationId xmlns:a16="http://schemas.microsoft.com/office/drawing/2014/main" id="{F6967D3B-A6A7-D337-6AE2-8F11016C17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9007735">
            <a:off x="4469480" y="763822"/>
            <a:ext cx="12364445" cy="11431600"/>
          </a:xfrm>
          <a:prstGeom prst="rect">
            <a:avLst/>
          </a:prstGeom>
        </p:spPr>
      </p:pic>
      <p:sp>
        <p:nvSpPr>
          <p:cNvPr id="12" name="Content Placeholder 2">
            <a:extLst>
              <a:ext uri="{FF2B5EF4-FFF2-40B4-BE49-F238E27FC236}">
                <a16:creationId xmlns:a16="http://schemas.microsoft.com/office/drawing/2014/main" id="{DA979C5A-BB71-3E25-F89D-2340DB5BC4EE}"/>
              </a:ext>
            </a:extLst>
          </p:cNvPr>
          <p:cNvSpPr txBox="1">
            <a:spLocks/>
          </p:cNvSpPr>
          <p:nvPr/>
        </p:nvSpPr>
        <p:spPr>
          <a:xfrm>
            <a:off x="5841968" y="1826439"/>
            <a:ext cx="6157460" cy="442061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sz="2400" dirty="0">
                <a:solidFill>
                  <a:srgbClr val="092240"/>
                </a:solidFill>
                <a:latin typeface="Museo Sans 500" panose="02000000000000000000" pitchFamily="2" charset="77"/>
              </a:rPr>
              <a:t>Body image may be influenced by many factors: </a:t>
            </a:r>
          </a:p>
          <a:p>
            <a:pPr>
              <a:lnSpc>
                <a:spcPct val="100000"/>
              </a:lnSpc>
            </a:pPr>
            <a:r>
              <a:rPr lang="en-GB" sz="2400" dirty="0">
                <a:solidFill>
                  <a:srgbClr val="092240"/>
                </a:solidFill>
                <a:latin typeface="Museo Sans 500" panose="02000000000000000000" pitchFamily="2" charset="77"/>
              </a:rPr>
              <a:t>Individual thoughts, beliefs, feelings and behaviours about our bodies.</a:t>
            </a:r>
          </a:p>
          <a:p>
            <a:pPr>
              <a:lnSpc>
                <a:spcPct val="100000"/>
              </a:lnSpc>
            </a:pPr>
            <a:r>
              <a:rPr lang="en-GB" sz="2400" dirty="0">
                <a:solidFill>
                  <a:srgbClr val="092240"/>
                </a:solidFill>
                <a:latin typeface="Museo Sans 500" panose="02000000000000000000" pitchFamily="2" charset="77"/>
              </a:rPr>
              <a:t>What we believe counts as the ‘ideal body’ (which we learn from our families, culture, society and the media).</a:t>
            </a:r>
          </a:p>
          <a:p>
            <a:pPr>
              <a:lnSpc>
                <a:spcPct val="100000"/>
              </a:lnSpc>
            </a:pPr>
            <a:r>
              <a:rPr lang="en-GB" sz="2400" dirty="0">
                <a:solidFill>
                  <a:srgbClr val="092240"/>
                </a:solidFill>
                <a:latin typeface="Museo Sans 500" panose="02000000000000000000" pitchFamily="2" charset="77"/>
              </a:rPr>
              <a:t>External factors like illness, accidents and disability that can change how our bodies look or what they can do.</a:t>
            </a:r>
          </a:p>
        </p:txBody>
      </p:sp>
    </p:spTree>
    <p:extLst>
      <p:ext uri="{BB962C8B-B14F-4D97-AF65-F5344CB8AC3E}">
        <p14:creationId xmlns:p14="http://schemas.microsoft.com/office/powerpoint/2010/main" val="382434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9224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B62593-53D0-6E4B-5DC6-863A37FC5E6A}"/>
              </a:ext>
            </a:extLst>
          </p:cNvPr>
          <p:cNvSpPr>
            <a:spLocks noGrp="1"/>
          </p:cNvSpPr>
          <p:nvPr>
            <p:ph idx="1"/>
          </p:nvPr>
        </p:nvSpPr>
        <p:spPr>
          <a:xfrm>
            <a:off x="657237" y="1572747"/>
            <a:ext cx="10877526" cy="3712505"/>
          </a:xfrm>
        </p:spPr>
        <p:txBody>
          <a:bodyPr vert="horz" lIns="91440" tIns="45720" rIns="91440" bIns="45720" rtlCol="0" anchor="t">
            <a:noAutofit/>
          </a:bodyPr>
          <a:lstStyle/>
          <a:p>
            <a:pPr marL="0" indent="0" algn="ctr">
              <a:buNone/>
            </a:pPr>
            <a:r>
              <a:rPr lang="en-GB" sz="3600" b="1" dirty="0">
                <a:solidFill>
                  <a:schemeClr val="bg1"/>
                </a:solidFill>
                <a:latin typeface="Museo Sans 700" panose="02000000000000000000" pitchFamily="2" charset="77"/>
                <a:ea typeface="+mn-lt"/>
                <a:cs typeface="+mn-lt"/>
              </a:rPr>
              <a:t>"When we can truly notice all the negative outside influences we have experienced that affect how we feel about our bodies, we can start choosing to ignore them, focussing on our bodies' strength and abilities instead, and begin feeling much more body confident."</a:t>
            </a:r>
            <a:endParaRPr lang="en-US" sz="3600" b="1" dirty="0">
              <a:solidFill>
                <a:schemeClr val="bg1"/>
              </a:solidFill>
              <a:latin typeface="Museo Sans 700" panose="02000000000000000000" pitchFamily="2" charset="77"/>
              <a:ea typeface="+mn-lt"/>
              <a:cs typeface="+mn-lt"/>
            </a:endParaRPr>
          </a:p>
          <a:p>
            <a:pPr marL="0" indent="0" algn="ctr">
              <a:buNone/>
            </a:pPr>
            <a:r>
              <a:rPr lang="en-GB" sz="3600" b="1" dirty="0">
                <a:solidFill>
                  <a:schemeClr val="bg1"/>
                </a:solidFill>
                <a:latin typeface="Museo Sans 700" panose="02000000000000000000" pitchFamily="2" charset="77"/>
                <a:ea typeface="+mn-lt"/>
                <a:cs typeface="+mn-lt"/>
              </a:rPr>
              <a:t>(CF Psychologist) </a:t>
            </a:r>
            <a:endParaRPr lang="en-US" sz="3600" b="1" dirty="0">
              <a:solidFill>
                <a:schemeClr val="bg1"/>
              </a:solidFill>
              <a:latin typeface="Museo Sans 700" panose="02000000000000000000" pitchFamily="2" charset="77"/>
            </a:endParaRPr>
          </a:p>
        </p:txBody>
      </p:sp>
      <p:pic>
        <p:nvPicPr>
          <p:cNvPr id="9" name="Picture 8" descr="A white star on a black background&#10;&#10;Description automatically generated">
            <a:extLst>
              <a:ext uri="{FF2B5EF4-FFF2-40B4-BE49-F238E27FC236}">
                <a16:creationId xmlns:a16="http://schemas.microsoft.com/office/drawing/2014/main" id="{22017370-0152-2213-F960-00F62C3B0D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165" y="5053506"/>
            <a:ext cx="1252954" cy="1373797"/>
          </a:xfrm>
          <a:prstGeom prst="rect">
            <a:avLst/>
          </a:prstGeom>
        </p:spPr>
      </p:pic>
      <p:pic>
        <p:nvPicPr>
          <p:cNvPr id="11" name="Picture 10" descr="A white star on a black background&#10;&#10;Description automatically generated">
            <a:extLst>
              <a:ext uri="{FF2B5EF4-FFF2-40B4-BE49-F238E27FC236}">
                <a16:creationId xmlns:a16="http://schemas.microsoft.com/office/drawing/2014/main" id="{FAAAA4C0-EBE3-C6B4-5488-DEFBF2FB93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9606673">
            <a:off x="10849460" y="563442"/>
            <a:ext cx="966137" cy="1059318"/>
          </a:xfrm>
          <a:prstGeom prst="rect">
            <a:avLst/>
          </a:prstGeom>
        </p:spPr>
      </p:pic>
    </p:spTree>
    <p:extLst>
      <p:ext uri="{BB962C8B-B14F-4D97-AF65-F5344CB8AC3E}">
        <p14:creationId xmlns:p14="http://schemas.microsoft.com/office/powerpoint/2010/main" val="505515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CFDF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3D67A-1608-7CB9-D88E-099282FE98F1}"/>
              </a:ext>
            </a:extLst>
          </p:cNvPr>
          <p:cNvSpPr>
            <a:spLocks noGrp="1"/>
          </p:cNvSpPr>
          <p:nvPr>
            <p:ph type="title"/>
          </p:nvPr>
        </p:nvSpPr>
        <p:spPr>
          <a:xfrm>
            <a:off x="619431" y="378578"/>
            <a:ext cx="10515600" cy="1325563"/>
          </a:xfrm>
        </p:spPr>
        <p:txBody>
          <a:bodyPr/>
          <a:lstStyle/>
          <a:p>
            <a:r>
              <a:rPr lang="en-GB" b="1" dirty="0">
                <a:solidFill>
                  <a:srgbClr val="092240"/>
                </a:solidFill>
                <a:latin typeface="Museo Sans 900" panose="02000000000000000000" pitchFamily="2" charset="77"/>
              </a:rPr>
              <a:t>Body image and CF</a:t>
            </a:r>
          </a:p>
        </p:txBody>
      </p:sp>
      <p:pic>
        <p:nvPicPr>
          <p:cNvPr id="5" name="Picture 4">
            <a:extLst>
              <a:ext uri="{FF2B5EF4-FFF2-40B4-BE49-F238E27FC236}">
                <a16:creationId xmlns:a16="http://schemas.microsoft.com/office/drawing/2014/main" id="{D0CDF09E-CDAC-56D9-BE9A-FCC33F0EF7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157" y="1388327"/>
            <a:ext cx="3621775" cy="116831"/>
          </a:xfrm>
          <a:prstGeom prst="rect">
            <a:avLst/>
          </a:prstGeom>
        </p:spPr>
      </p:pic>
      <p:sp>
        <p:nvSpPr>
          <p:cNvPr id="7" name="Content Placeholder 2">
            <a:extLst>
              <a:ext uri="{FF2B5EF4-FFF2-40B4-BE49-F238E27FC236}">
                <a16:creationId xmlns:a16="http://schemas.microsoft.com/office/drawing/2014/main" id="{EDC2A29D-8F2E-E119-36ED-F542B017567F}"/>
              </a:ext>
            </a:extLst>
          </p:cNvPr>
          <p:cNvSpPr>
            <a:spLocks noGrp="1"/>
          </p:cNvSpPr>
          <p:nvPr>
            <p:ph idx="1"/>
          </p:nvPr>
        </p:nvSpPr>
        <p:spPr>
          <a:xfrm>
            <a:off x="633157" y="2018705"/>
            <a:ext cx="3387793" cy="2519644"/>
          </a:xfrm>
        </p:spPr>
        <p:txBody>
          <a:bodyPr vert="horz" lIns="91440" tIns="45720" rIns="91440" bIns="45720" rtlCol="0" anchor="t">
            <a:normAutofit/>
          </a:bodyPr>
          <a:lstStyle/>
          <a:p>
            <a:pPr marL="0" indent="0">
              <a:buNone/>
            </a:pPr>
            <a:r>
              <a:rPr lang="en-GB" sz="2400" dirty="0">
                <a:solidFill>
                  <a:srgbClr val="092240"/>
                </a:solidFill>
                <a:latin typeface="Museo Sans 500" panose="02000000000000000000" pitchFamily="2" charset="77"/>
                <a:ea typeface="+mn-lt"/>
                <a:cs typeface="+mn-lt"/>
              </a:rPr>
              <a:t>Body image is one aspect that some people with CF might find challenging.</a:t>
            </a:r>
          </a:p>
          <a:p>
            <a:pPr marL="0" indent="0">
              <a:buNone/>
            </a:pPr>
            <a:endParaRPr lang="en-GB" sz="2400" dirty="0">
              <a:solidFill>
                <a:srgbClr val="092240"/>
              </a:solidFill>
              <a:latin typeface="Museo Sans 500" panose="02000000000000000000" pitchFamily="2" charset="77"/>
            </a:endParaRPr>
          </a:p>
          <a:p>
            <a:pPr marL="0" indent="0">
              <a:buNone/>
            </a:pPr>
            <a:r>
              <a:rPr lang="en-GB" sz="2400" dirty="0">
                <a:solidFill>
                  <a:srgbClr val="092240"/>
                </a:solidFill>
                <a:latin typeface="Museo Sans 500" panose="02000000000000000000" pitchFamily="2" charset="77"/>
              </a:rPr>
              <a:t>Let's find out more.</a:t>
            </a:r>
          </a:p>
          <a:p>
            <a:pPr marL="0" indent="0">
              <a:buNone/>
            </a:pPr>
            <a:endParaRPr lang="en-GB" dirty="0"/>
          </a:p>
        </p:txBody>
      </p:sp>
      <p:pic>
        <p:nvPicPr>
          <p:cNvPr id="10" name="Online Media 8" descr="Body image and cystic fibrosis l Support">
            <a:hlinkClick r:id="" action="ppaction://media"/>
            <a:extLst>
              <a:ext uri="{FF2B5EF4-FFF2-40B4-BE49-F238E27FC236}">
                <a16:creationId xmlns:a16="http://schemas.microsoft.com/office/drawing/2014/main" id="{AC8D922D-8BE1-A335-1A4D-908CB856202E}"/>
              </a:ext>
            </a:extLst>
          </p:cNvPr>
          <p:cNvPicPr>
            <a:picLocks noRot="1" noChangeAspect="1"/>
          </p:cNvPicPr>
          <p:nvPr>
            <a:videoFile r:link="rId1"/>
          </p:nvPr>
        </p:nvPicPr>
        <p:blipFill>
          <a:blip r:embed="rId4"/>
          <a:stretch>
            <a:fillRect/>
          </a:stretch>
        </p:blipFill>
        <p:spPr>
          <a:xfrm>
            <a:off x="4254932" y="2018705"/>
            <a:ext cx="7466673" cy="4218670"/>
          </a:xfrm>
          <a:prstGeom prst="rect">
            <a:avLst/>
          </a:prstGeom>
        </p:spPr>
      </p:pic>
    </p:spTree>
    <p:extLst>
      <p:ext uri="{BB962C8B-B14F-4D97-AF65-F5344CB8AC3E}">
        <p14:creationId xmlns:p14="http://schemas.microsoft.com/office/powerpoint/2010/main" val="3039996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BF8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BDE1C-5EBB-547F-7FBF-96FB4A290FA0}"/>
              </a:ext>
            </a:extLst>
          </p:cNvPr>
          <p:cNvSpPr>
            <a:spLocks noGrp="1"/>
          </p:cNvSpPr>
          <p:nvPr>
            <p:ph type="title"/>
          </p:nvPr>
        </p:nvSpPr>
        <p:spPr>
          <a:xfrm>
            <a:off x="633157" y="404881"/>
            <a:ext cx="10515600" cy="1325563"/>
          </a:xfrm>
        </p:spPr>
        <p:txBody>
          <a:bodyPr/>
          <a:lstStyle/>
          <a:p>
            <a:r>
              <a:rPr lang="en-GB" b="1" dirty="0">
                <a:solidFill>
                  <a:srgbClr val="092240"/>
                </a:solidFill>
                <a:latin typeface="Museo Sans 900" panose="02000000000000000000" pitchFamily="2" charset="77"/>
              </a:rPr>
              <a:t>Body positivity</a:t>
            </a:r>
          </a:p>
        </p:txBody>
      </p:sp>
      <p:sp>
        <p:nvSpPr>
          <p:cNvPr id="3" name="Content Placeholder 2">
            <a:extLst>
              <a:ext uri="{FF2B5EF4-FFF2-40B4-BE49-F238E27FC236}">
                <a16:creationId xmlns:a16="http://schemas.microsoft.com/office/drawing/2014/main" id="{F2F1594C-AC6F-3640-D5E7-3DD44D401698}"/>
              </a:ext>
            </a:extLst>
          </p:cNvPr>
          <p:cNvSpPr>
            <a:spLocks noGrp="1"/>
          </p:cNvSpPr>
          <p:nvPr>
            <p:ph idx="1"/>
          </p:nvPr>
        </p:nvSpPr>
        <p:spPr>
          <a:xfrm>
            <a:off x="633157" y="1730444"/>
            <a:ext cx="5848325" cy="4066809"/>
          </a:xfrm>
        </p:spPr>
        <p:txBody>
          <a:bodyPr vert="horz" lIns="91440" tIns="45720" rIns="91440" bIns="45720" rtlCol="0" anchor="t">
            <a:normAutofit/>
          </a:bodyPr>
          <a:lstStyle/>
          <a:p>
            <a:pPr marL="0" indent="0">
              <a:lnSpc>
                <a:spcPct val="100000"/>
              </a:lnSpc>
              <a:buNone/>
            </a:pPr>
            <a:r>
              <a:rPr lang="en-GB" sz="2400" dirty="0">
                <a:solidFill>
                  <a:srgbClr val="092240"/>
                </a:solidFill>
                <a:latin typeface="Museo Sans 500" panose="02000000000000000000" pitchFamily="2" charset="77"/>
                <a:ea typeface="+mn-lt"/>
                <a:cs typeface="+mn-lt"/>
              </a:rPr>
              <a:t>Body image is an important topic for everyone to consider. Being dissatisfied with our body image can lead to low self-esteem. </a:t>
            </a:r>
          </a:p>
          <a:p>
            <a:pPr marL="0" indent="0">
              <a:lnSpc>
                <a:spcPct val="100000"/>
              </a:lnSpc>
              <a:buNone/>
            </a:pPr>
            <a:r>
              <a:rPr lang="en-GB" sz="2400" dirty="0">
                <a:solidFill>
                  <a:srgbClr val="092240"/>
                </a:solidFill>
                <a:latin typeface="Museo Sans 500" panose="02000000000000000000" pitchFamily="2" charset="77"/>
              </a:rPr>
              <a:t>Certain ways of thinking and behaviours can affect how we view our physical selves – either negatively or positively.</a:t>
            </a:r>
          </a:p>
          <a:p>
            <a:pPr marL="0" indent="0">
              <a:lnSpc>
                <a:spcPct val="100000"/>
              </a:lnSpc>
              <a:buNone/>
            </a:pPr>
            <a:r>
              <a:rPr lang="en-GB" sz="2400" dirty="0">
                <a:solidFill>
                  <a:srgbClr val="092240"/>
                </a:solidFill>
                <a:latin typeface="Museo Sans 500" panose="02000000000000000000" pitchFamily="2" charset="77"/>
              </a:rPr>
              <a:t>Record thoughts and practices on your sheet that you think could support body positivity.</a:t>
            </a:r>
          </a:p>
        </p:txBody>
      </p:sp>
      <p:pic>
        <p:nvPicPr>
          <p:cNvPr id="4" name="Picture 3">
            <a:extLst>
              <a:ext uri="{FF2B5EF4-FFF2-40B4-BE49-F238E27FC236}">
                <a16:creationId xmlns:a16="http://schemas.microsoft.com/office/drawing/2014/main" id="{80BC2229-4F03-456C-B4D5-0ED3292302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3157" y="1388327"/>
            <a:ext cx="3621775" cy="116831"/>
          </a:xfrm>
          <a:prstGeom prst="rect">
            <a:avLst/>
          </a:prstGeom>
        </p:spPr>
      </p:pic>
      <p:pic>
        <p:nvPicPr>
          <p:cNvPr id="6" name="Picture 5" descr="A screenshot of a website&#10;&#10;Description automatically generated">
            <a:extLst>
              <a:ext uri="{FF2B5EF4-FFF2-40B4-BE49-F238E27FC236}">
                <a16:creationId xmlns:a16="http://schemas.microsoft.com/office/drawing/2014/main" id="{48FEFC3D-586E-7A1A-69B8-AF4263A187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0343" y="2049348"/>
            <a:ext cx="4957210" cy="3429000"/>
          </a:xfrm>
          <a:prstGeom prst="rect">
            <a:avLst/>
          </a:prstGeom>
        </p:spPr>
      </p:pic>
    </p:spTree>
    <p:extLst>
      <p:ext uri="{BB962C8B-B14F-4D97-AF65-F5344CB8AC3E}">
        <p14:creationId xmlns:p14="http://schemas.microsoft.com/office/powerpoint/2010/main" val="22289542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CC0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EAEFE-5EAA-291F-7825-14D44482CBF6}"/>
              </a:ext>
            </a:extLst>
          </p:cNvPr>
          <p:cNvSpPr>
            <a:spLocks noGrp="1"/>
          </p:cNvSpPr>
          <p:nvPr>
            <p:ph type="title"/>
          </p:nvPr>
        </p:nvSpPr>
        <p:spPr>
          <a:xfrm>
            <a:off x="475636" y="249454"/>
            <a:ext cx="10515600" cy="1325563"/>
          </a:xfrm>
        </p:spPr>
        <p:txBody>
          <a:bodyPr/>
          <a:lstStyle/>
          <a:p>
            <a:r>
              <a:rPr lang="en-GB" b="1" dirty="0">
                <a:solidFill>
                  <a:srgbClr val="092240"/>
                </a:solidFill>
                <a:latin typeface="Museo Sans 900" panose="02000000000000000000" pitchFamily="2" charset="77"/>
              </a:rPr>
              <a:t>The bigger picture</a:t>
            </a:r>
          </a:p>
        </p:txBody>
      </p:sp>
      <p:sp>
        <p:nvSpPr>
          <p:cNvPr id="3" name="Content Placeholder 2">
            <a:extLst>
              <a:ext uri="{FF2B5EF4-FFF2-40B4-BE49-F238E27FC236}">
                <a16:creationId xmlns:a16="http://schemas.microsoft.com/office/drawing/2014/main" id="{B4B5A529-E9D3-CD8C-175D-7AC81B888F57}"/>
              </a:ext>
            </a:extLst>
          </p:cNvPr>
          <p:cNvSpPr>
            <a:spLocks noGrp="1"/>
          </p:cNvSpPr>
          <p:nvPr>
            <p:ph idx="1"/>
          </p:nvPr>
        </p:nvSpPr>
        <p:spPr>
          <a:xfrm>
            <a:off x="475636" y="2543980"/>
            <a:ext cx="10290304" cy="3837873"/>
          </a:xfrm>
        </p:spPr>
        <p:txBody>
          <a:bodyPr vert="horz" lIns="91440" tIns="45720" rIns="91440" bIns="45720" rtlCol="0" anchor="t">
            <a:noAutofit/>
          </a:bodyPr>
          <a:lstStyle/>
          <a:p>
            <a:pPr marL="0" indent="0">
              <a:lnSpc>
                <a:spcPct val="100000"/>
              </a:lnSpc>
              <a:buNone/>
            </a:pPr>
            <a:r>
              <a:rPr lang="en-GB" sz="2000" dirty="0">
                <a:solidFill>
                  <a:srgbClr val="092240"/>
                </a:solidFill>
                <a:latin typeface="Museo Sans 500" panose="02000000000000000000" pitchFamily="2" charset="77"/>
              </a:rPr>
              <a:t>Consider to what extent you agree with the following statements:</a:t>
            </a:r>
            <a:endParaRPr lang="en-US" sz="2000" dirty="0">
              <a:solidFill>
                <a:srgbClr val="092240"/>
              </a:solidFill>
              <a:latin typeface="Museo Sans 500" panose="02000000000000000000" pitchFamily="2" charset="77"/>
            </a:endParaRPr>
          </a:p>
          <a:p>
            <a:pPr>
              <a:lnSpc>
                <a:spcPct val="100000"/>
              </a:lnSpc>
            </a:pPr>
            <a:r>
              <a:rPr lang="en-GB" sz="2000" dirty="0">
                <a:solidFill>
                  <a:srgbClr val="092240"/>
                </a:solidFill>
                <a:latin typeface="Museo Sans 500" panose="02000000000000000000" pitchFamily="2" charset="77"/>
              </a:rPr>
              <a:t>The Advertising Standards Authority should restrict adverts relating to idealistic appearances, such as adverts for beauty products, weight-loss products and services, and cosmetic surgery companies.</a:t>
            </a:r>
          </a:p>
          <a:p>
            <a:pPr>
              <a:lnSpc>
                <a:spcPct val="100000"/>
              </a:lnSpc>
            </a:pPr>
            <a:r>
              <a:rPr lang="en-GB" sz="2000" dirty="0">
                <a:solidFill>
                  <a:srgbClr val="092240"/>
                </a:solidFill>
                <a:latin typeface="Museo Sans 500" panose="02000000000000000000" pitchFamily="2" charset="77"/>
              </a:rPr>
              <a:t>Companies should use a diverse range of people in their advertising campaigns.</a:t>
            </a:r>
          </a:p>
          <a:p>
            <a:pPr>
              <a:lnSpc>
                <a:spcPct val="100000"/>
              </a:lnSpc>
            </a:pPr>
            <a:r>
              <a:rPr lang="en-GB" sz="2000" dirty="0">
                <a:solidFill>
                  <a:srgbClr val="092240"/>
                </a:solidFill>
                <a:latin typeface="Museo Sans 500" panose="02000000000000000000" pitchFamily="2" charset="77"/>
              </a:rPr>
              <a:t>Social media companies should investigate new ways of promoting body positivity on their platforms.</a:t>
            </a:r>
          </a:p>
          <a:p>
            <a:pPr>
              <a:lnSpc>
                <a:spcPct val="100000"/>
              </a:lnSpc>
            </a:pPr>
            <a:r>
              <a:rPr lang="en-GB" sz="2000" dirty="0">
                <a:solidFill>
                  <a:srgbClr val="092240"/>
                </a:solidFill>
                <a:latin typeface="Museo Sans 500" panose="02000000000000000000" pitchFamily="2" charset="77"/>
              </a:rPr>
              <a:t>Social media companies should have clear systems for users to report bullying and discrimination.</a:t>
            </a:r>
          </a:p>
          <a:p>
            <a:pPr>
              <a:lnSpc>
                <a:spcPct val="100000"/>
              </a:lnSpc>
            </a:pPr>
            <a:r>
              <a:rPr lang="en-GB" sz="2000" dirty="0">
                <a:solidFill>
                  <a:srgbClr val="092240"/>
                </a:solidFill>
                <a:latin typeface="Museo Sans 500" panose="02000000000000000000" pitchFamily="2" charset="77"/>
              </a:rPr>
              <a:t>Learning about body image should be on the curriculum for all schools.</a:t>
            </a:r>
          </a:p>
        </p:txBody>
      </p:sp>
      <p:sp>
        <p:nvSpPr>
          <p:cNvPr id="4" name="TextBox 3">
            <a:extLst>
              <a:ext uri="{FF2B5EF4-FFF2-40B4-BE49-F238E27FC236}">
                <a16:creationId xmlns:a16="http://schemas.microsoft.com/office/drawing/2014/main" id="{0C839F4D-7234-3E03-1B9C-C391B4316675}"/>
              </a:ext>
            </a:extLst>
          </p:cNvPr>
          <p:cNvSpPr txBox="1"/>
          <p:nvPr/>
        </p:nvSpPr>
        <p:spPr>
          <a:xfrm>
            <a:off x="475636" y="1677825"/>
            <a:ext cx="9795386"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200" b="1" dirty="0">
                <a:solidFill>
                  <a:srgbClr val="092240"/>
                </a:solidFill>
                <a:latin typeface="Museo Sans 700" panose="02000000000000000000" pitchFamily="2" charset="77"/>
              </a:rPr>
              <a:t>Do you think there is more that can be done to promote positive body image?</a:t>
            </a:r>
          </a:p>
        </p:txBody>
      </p:sp>
      <p:pic>
        <p:nvPicPr>
          <p:cNvPr id="5" name="Picture 4">
            <a:extLst>
              <a:ext uri="{FF2B5EF4-FFF2-40B4-BE49-F238E27FC236}">
                <a16:creationId xmlns:a16="http://schemas.microsoft.com/office/drawing/2014/main" id="{39972598-BF65-67D8-8D3A-0868CBFF72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408" y="1295526"/>
            <a:ext cx="3943350" cy="127205"/>
          </a:xfrm>
          <a:prstGeom prst="rect">
            <a:avLst/>
          </a:prstGeom>
        </p:spPr>
      </p:pic>
      <p:pic>
        <p:nvPicPr>
          <p:cNvPr id="9" name="Picture 8" descr="A blue star on a black background&#10;&#10;Description automatically generated">
            <a:extLst>
              <a:ext uri="{FF2B5EF4-FFF2-40B4-BE49-F238E27FC236}">
                <a16:creationId xmlns:a16="http://schemas.microsoft.com/office/drawing/2014/main" id="{13A0D713-7D9C-4296-B805-4F7937F733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10289">
            <a:off x="9058822" y="-507397"/>
            <a:ext cx="3345781" cy="3668471"/>
          </a:xfrm>
          <a:prstGeom prst="rect">
            <a:avLst/>
          </a:prstGeom>
        </p:spPr>
      </p:pic>
      <p:pic>
        <p:nvPicPr>
          <p:cNvPr id="10" name="Picture 9" descr="A blue star on a black background&#10;&#10;Description automatically generated">
            <a:extLst>
              <a:ext uri="{FF2B5EF4-FFF2-40B4-BE49-F238E27FC236}">
                <a16:creationId xmlns:a16="http://schemas.microsoft.com/office/drawing/2014/main" id="{A3F1640C-65A9-8F14-0FA7-876D296A00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91236" y="3184335"/>
            <a:ext cx="1208963" cy="1325564"/>
          </a:xfrm>
          <a:prstGeom prst="rect">
            <a:avLst/>
          </a:prstGeom>
        </p:spPr>
      </p:pic>
    </p:spTree>
    <p:extLst>
      <p:ext uri="{BB962C8B-B14F-4D97-AF65-F5344CB8AC3E}">
        <p14:creationId xmlns:p14="http://schemas.microsoft.com/office/powerpoint/2010/main" val="4616061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BF8F9"/>
        </a:solidFill>
        <a:effectLst/>
      </p:bgPr>
    </p:bg>
    <p:spTree>
      <p:nvGrpSpPr>
        <p:cNvPr id="1" name=""/>
        <p:cNvGrpSpPr/>
        <p:nvPr/>
      </p:nvGrpSpPr>
      <p:grpSpPr>
        <a:xfrm>
          <a:off x="0" y="0"/>
          <a:ext cx="0" cy="0"/>
          <a:chOff x="0" y="0"/>
          <a:chExt cx="0" cy="0"/>
        </a:xfrm>
      </p:grpSpPr>
      <p:pic>
        <p:nvPicPr>
          <p:cNvPr id="5" name="Picture 4" descr="A white circle with black background&#10;&#10;Description automatically generated">
            <a:extLst>
              <a:ext uri="{FF2B5EF4-FFF2-40B4-BE49-F238E27FC236}">
                <a16:creationId xmlns:a16="http://schemas.microsoft.com/office/drawing/2014/main" id="{B044A491-D139-C8E1-E95D-2A9B234330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3891743">
            <a:off x="-3751431" y="-3761640"/>
            <a:ext cx="12364445" cy="11431600"/>
          </a:xfrm>
          <a:prstGeom prst="rect">
            <a:avLst/>
          </a:prstGeom>
        </p:spPr>
      </p:pic>
      <p:pic>
        <p:nvPicPr>
          <p:cNvPr id="6" name="Picture 5">
            <a:extLst>
              <a:ext uri="{FF2B5EF4-FFF2-40B4-BE49-F238E27FC236}">
                <a16:creationId xmlns:a16="http://schemas.microsoft.com/office/drawing/2014/main" id="{B4F99694-2555-FDB0-FBD9-2C6EEA379C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157" y="1388327"/>
            <a:ext cx="3621775" cy="116831"/>
          </a:xfrm>
          <a:prstGeom prst="rect">
            <a:avLst/>
          </a:prstGeom>
        </p:spPr>
      </p:pic>
      <p:sp>
        <p:nvSpPr>
          <p:cNvPr id="2" name="Title 1">
            <a:extLst>
              <a:ext uri="{FF2B5EF4-FFF2-40B4-BE49-F238E27FC236}">
                <a16:creationId xmlns:a16="http://schemas.microsoft.com/office/drawing/2014/main" id="{5C5775B5-6375-F550-57DB-C57ACD703115}"/>
              </a:ext>
            </a:extLst>
          </p:cNvPr>
          <p:cNvSpPr>
            <a:spLocks noGrp="1"/>
          </p:cNvSpPr>
          <p:nvPr>
            <p:ph type="title"/>
          </p:nvPr>
        </p:nvSpPr>
        <p:spPr>
          <a:xfrm>
            <a:off x="633157" y="404881"/>
            <a:ext cx="10515600" cy="1325563"/>
          </a:xfrm>
        </p:spPr>
        <p:txBody>
          <a:bodyPr/>
          <a:lstStyle/>
          <a:p>
            <a:r>
              <a:rPr lang="en-GB" b="1" dirty="0">
                <a:solidFill>
                  <a:srgbClr val="092240"/>
                </a:solidFill>
                <a:latin typeface="Museo Sans 900" panose="02000000000000000000" pitchFamily="2" charset="77"/>
              </a:rPr>
              <a:t>Awareness and understanding</a:t>
            </a:r>
          </a:p>
        </p:txBody>
      </p:sp>
      <p:sp>
        <p:nvSpPr>
          <p:cNvPr id="3" name="Content Placeholder 2">
            <a:extLst>
              <a:ext uri="{FF2B5EF4-FFF2-40B4-BE49-F238E27FC236}">
                <a16:creationId xmlns:a16="http://schemas.microsoft.com/office/drawing/2014/main" id="{B23C3B5A-513D-2847-E566-16BABB4914D1}"/>
              </a:ext>
            </a:extLst>
          </p:cNvPr>
          <p:cNvSpPr>
            <a:spLocks noGrp="1"/>
          </p:cNvSpPr>
          <p:nvPr>
            <p:ph idx="1"/>
          </p:nvPr>
        </p:nvSpPr>
        <p:spPr>
          <a:xfrm>
            <a:off x="633157" y="1922335"/>
            <a:ext cx="5908964" cy="3932338"/>
          </a:xfrm>
        </p:spPr>
        <p:txBody>
          <a:bodyPr vert="horz" lIns="91440" tIns="45720" rIns="91440" bIns="45720" rtlCol="0" anchor="t">
            <a:normAutofit/>
          </a:bodyPr>
          <a:lstStyle/>
          <a:p>
            <a:pPr marL="0" indent="0">
              <a:lnSpc>
                <a:spcPct val="100000"/>
              </a:lnSpc>
              <a:buNone/>
            </a:pPr>
            <a:r>
              <a:rPr lang="en-GB" sz="2400" dirty="0">
                <a:solidFill>
                  <a:srgbClr val="092240"/>
                </a:solidFill>
                <a:latin typeface="Museo Sans 500" panose="02000000000000000000" pitchFamily="2" charset="77"/>
              </a:rPr>
              <a:t>Awareness and understanding lead to acceptance and kindness.</a:t>
            </a:r>
          </a:p>
          <a:p>
            <a:pPr marL="0" indent="0">
              <a:lnSpc>
                <a:spcPct val="100000"/>
              </a:lnSpc>
              <a:buNone/>
            </a:pPr>
            <a:endParaRPr lang="en-GB" sz="2400" dirty="0">
              <a:solidFill>
                <a:srgbClr val="092240"/>
              </a:solidFill>
              <a:latin typeface="Museo Sans 500" panose="02000000000000000000" pitchFamily="2" charset="77"/>
            </a:endParaRPr>
          </a:p>
          <a:p>
            <a:pPr marL="0" indent="0">
              <a:lnSpc>
                <a:spcPct val="100000"/>
              </a:lnSpc>
              <a:buNone/>
            </a:pPr>
            <a:r>
              <a:rPr lang="en-GB" sz="2400" dirty="0">
                <a:solidFill>
                  <a:srgbClr val="092240"/>
                </a:solidFill>
                <a:latin typeface="Museo Sans 500" panose="02000000000000000000" pitchFamily="2" charset="77"/>
              </a:rPr>
              <a:t>Whether it's empathising with people who have a medical condition, or being kind to ourselves when we look in the mirror, arming ourselves with knowledge and listening to others' experiences is key.</a:t>
            </a:r>
          </a:p>
        </p:txBody>
      </p:sp>
      <p:pic>
        <p:nvPicPr>
          <p:cNvPr id="4" name="Picture 3" descr="A close-up of hands holding each other&#10;&#10;Description automatically generated">
            <a:extLst>
              <a:ext uri="{FF2B5EF4-FFF2-40B4-BE49-F238E27FC236}">
                <a16:creationId xmlns:a16="http://schemas.microsoft.com/office/drawing/2014/main" id="{C9D34D94-5D2F-BC7F-766C-222EBEA72F4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357" t="346" r="15740" b="-1"/>
          <a:stretch/>
        </p:blipFill>
        <p:spPr>
          <a:xfrm>
            <a:off x="6658053" y="1922335"/>
            <a:ext cx="5533947" cy="4854360"/>
          </a:xfrm>
          <a:prstGeom prst="rect">
            <a:avLst/>
          </a:prstGeom>
        </p:spPr>
      </p:pic>
    </p:spTree>
    <p:extLst>
      <p:ext uri="{BB962C8B-B14F-4D97-AF65-F5344CB8AC3E}">
        <p14:creationId xmlns:p14="http://schemas.microsoft.com/office/powerpoint/2010/main" val="13972576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C234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196AB-47A7-9C73-AACF-FC8972869495}"/>
              </a:ext>
            </a:extLst>
          </p:cNvPr>
          <p:cNvSpPr>
            <a:spLocks noGrp="1"/>
          </p:cNvSpPr>
          <p:nvPr>
            <p:ph type="title"/>
          </p:nvPr>
        </p:nvSpPr>
        <p:spPr>
          <a:xfrm>
            <a:off x="838200" y="603664"/>
            <a:ext cx="10515600" cy="1325563"/>
          </a:xfrm>
        </p:spPr>
        <p:txBody>
          <a:bodyPr/>
          <a:lstStyle/>
          <a:p>
            <a:r>
              <a:rPr lang="en-GB" b="1" dirty="0">
                <a:solidFill>
                  <a:schemeClr val="bg1"/>
                </a:solidFill>
                <a:latin typeface="Museo Sans 900" panose="02000000000000000000" pitchFamily="2" charset="77"/>
              </a:rPr>
              <a:t>Let's recap...</a:t>
            </a:r>
          </a:p>
        </p:txBody>
      </p:sp>
      <p:sp>
        <p:nvSpPr>
          <p:cNvPr id="3" name="Content Placeholder 2">
            <a:extLst>
              <a:ext uri="{FF2B5EF4-FFF2-40B4-BE49-F238E27FC236}">
                <a16:creationId xmlns:a16="http://schemas.microsoft.com/office/drawing/2014/main" id="{6249828A-56ED-3092-DDC9-B8E31A6385C3}"/>
              </a:ext>
            </a:extLst>
          </p:cNvPr>
          <p:cNvSpPr>
            <a:spLocks noGrp="1"/>
          </p:cNvSpPr>
          <p:nvPr>
            <p:ph idx="1"/>
          </p:nvPr>
        </p:nvSpPr>
        <p:spPr>
          <a:xfrm>
            <a:off x="838200" y="1965843"/>
            <a:ext cx="7947991" cy="4288493"/>
          </a:xfrm>
        </p:spPr>
        <p:txBody>
          <a:bodyPr vert="horz" lIns="91440" tIns="45720" rIns="91440" bIns="45720" rtlCol="0" anchor="t">
            <a:normAutofit/>
          </a:bodyPr>
          <a:lstStyle/>
          <a:p>
            <a:pPr marL="0" indent="0">
              <a:lnSpc>
                <a:spcPct val="100000"/>
              </a:lnSpc>
              <a:buNone/>
            </a:pPr>
            <a:r>
              <a:rPr lang="en-GB" sz="2400" dirty="0">
                <a:solidFill>
                  <a:schemeClr val="bg1"/>
                </a:solidFill>
                <a:latin typeface="Museo Sans 500" panose="02000000000000000000" pitchFamily="2" charset="77"/>
              </a:rPr>
              <a:t>We've learnt a lot about cystic fibrosis today and we've thought about how it impacts the lives of people with the condition.</a:t>
            </a:r>
          </a:p>
          <a:p>
            <a:pPr marL="0" indent="0">
              <a:lnSpc>
                <a:spcPct val="100000"/>
              </a:lnSpc>
              <a:buNone/>
            </a:pPr>
            <a:endParaRPr lang="en-GB" sz="2400" dirty="0">
              <a:solidFill>
                <a:schemeClr val="bg1"/>
              </a:solidFill>
              <a:latin typeface="Museo Sans 500" panose="02000000000000000000" pitchFamily="2" charset="77"/>
            </a:endParaRPr>
          </a:p>
          <a:p>
            <a:pPr marL="0" indent="0">
              <a:lnSpc>
                <a:spcPct val="100000"/>
              </a:lnSpc>
              <a:buNone/>
            </a:pPr>
            <a:r>
              <a:rPr lang="en-GB" sz="2400" dirty="0">
                <a:solidFill>
                  <a:schemeClr val="bg1"/>
                </a:solidFill>
                <a:latin typeface="Museo Sans 500" panose="02000000000000000000" pitchFamily="2" charset="77"/>
              </a:rPr>
              <a:t>We've also considered how body image can affect everyone, including people with a medical condition like CF, and how to promote body positivity.</a:t>
            </a:r>
          </a:p>
          <a:p>
            <a:pPr marL="0" indent="0">
              <a:lnSpc>
                <a:spcPct val="100000"/>
              </a:lnSpc>
              <a:buNone/>
            </a:pPr>
            <a:endParaRPr lang="en-GB" sz="2400" dirty="0">
              <a:solidFill>
                <a:schemeClr val="bg1"/>
              </a:solidFill>
              <a:latin typeface="Museo Sans 500" panose="02000000000000000000" pitchFamily="2" charset="77"/>
            </a:endParaRPr>
          </a:p>
          <a:p>
            <a:pPr marL="0" indent="0">
              <a:lnSpc>
                <a:spcPct val="100000"/>
              </a:lnSpc>
              <a:buNone/>
            </a:pPr>
            <a:r>
              <a:rPr lang="en-GB" sz="2400" dirty="0">
                <a:solidFill>
                  <a:schemeClr val="bg1"/>
                </a:solidFill>
                <a:latin typeface="Museo Sans 500" panose="02000000000000000000" pitchFamily="2" charset="77"/>
              </a:rPr>
              <a:t>Let's hear from some more young people about what it's like living with CF.</a:t>
            </a:r>
          </a:p>
        </p:txBody>
      </p:sp>
      <p:pic>
        <p:nvPicPr>
          <p:cNvPr id="6" name="Picture 5">
            <a:extLst>
              <a:ext uri="{FF2B5EF4-FFF2-40B4-BE49-F238E27FC236}">
                <a16:creationId xmlns:a16="http://schemas.microsoft.com/office/drawing/2014/main" id="{7FFEDC47-668F-BB28-190E-C2D639B065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7957" y="1626865"/>
            <a:ext cx="3621775" cy="116831"/>
          </a:xfrm>
          <a:prstGeom prst="rect">
            <a:avLst/>
          </a:prstGeom>
        </p:spPr>
      </p:pic>
      <p:pic>
        <p:nvPicPr>
          <p:cNvPr id="8" name="Picture 7" descr="A white arrow pointing to the right&#10;&#10;Description automatically generated">
            <a:extLst>
              <a:ext uri="{FF2B5EF4-FFF2-40B4-BE49-F238E27FC236}">
                <a16:creationId xmlns:a16="http://schemas.microsoft.com/office/drawing/2014/main" id="{1967927D-EF1C-E314-94AC-6A8F36368C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48926" flipH="1">
            <a:off x="7933766" y="-608844"/>
            <a:ext cx="4464424" cy="7332373"/>
          </a:xfrm>
          <a:prstGeom prst="rect">
            <a:avLst/>
          </a:prstGeom>
        </p:spPr>
      </p:pic>
    </p:spTree>
    <p:extLst>
      <p:ext uri="{BB962C8B-B14F-4D97-AF65-F5344CB8AC3E}">
        <p14:creationId xmlns:p14="http://schemas.microsoft.com/office/powerpoint/2010/main" val="34057896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B39A4-BCC2-E4C0-F8C4-0C2289A0E151}"/>
              </a:ext>
            </a:extLst>
          </p:cNvPr>
          <p:cNvSpPr>
            <a:spLocks noGrp="1"/>
          </p:cNvSpPr>
          <p:nvPr>
            <p:ph type="title"/>
          </p:nvPr>
        </p:nvSpPr>
        <p:spPr/>
        <p:txBody>
          <a:bodyPr/>
          <a:lstStyle/>
          <a:p>
            <a:endParaRPr lang="en-US"/>
          </a:p>
        </p:txBody>
      </p:sp>
      <p:pic>
        <p:nvPicPr>
          <p:cNvPr id="5" name="Online Media 4" descr="The rest is up to me (a guide for friends) | Young people">
            <a:hlinkClick r:id="" action="ppaction://media"/>
            <a:extLst>
              <a:ext uri="{FF2B5EF4-FFF2-40B4-BE49-F238E27FC236}">
                <a16:creationId xmlns:a16="http://schemas.microsoft.com/office/drawing/2014/main" id="{B727BBCD-1D36-41AA-DCD4-E6135DB884C8}"/>
              </a:ext>
            </a:extLst>
          </p:cNvPr>
          <p:cNvPicPr>
            <a:picLocks noGrp="1" noRot="1" noChangeAspect="1"/>
          </p:cNvPicPr>
          <p:nvPr>
            <p:ph idx="1"/>
            <a:videoFile r:link="rId1"/>
          </p:nvPr>
        </p:nvPicPr>
        <p:blipFill>
          <a:blip r:embed="rId3"/>
          <a:stretch>
            <a:fillRect/>
          </a:stretch>
        </p:blipFill>
        <p:spPr>
          <a:xfrm>
            <a:off x="-42977" y="0"/>
            <a:ext cx="12277953" cy="6937513"/>
          </a:xfrm>
          <a:prstGeom prst="rect">
            <a:avLst/>
          </a:prstGeom>
        </p:spPr>
      </p:pic>
    </p:spTree>
    <p:extLst>
      <p:ext uri="{BB962C8B-B14F-4D97-AF65-F5344CB8AC3E}">
        <p14:creationId xmlns:p14="http://schemas.microsoft.com/office/powerpoint/2010/main" val="4062736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CC07"/>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93D2D9-24DA-5453-BA19-9A8AA7D9E28A}"/>
              </a:ext>
            </a:extLst>
          </p:cNvPr>
          <p:cNvSpPr>
            <a:spLocks noGrp="1"/>
          </p:cNvSpPr>
          <p:nvPr>
            <p:ph idx="1"/>
          </p:nvPr>
        </p:nvSpPr>
        <p:spPr>
          <a:xfrm>
            <a:off x="6096000" y="2578695"/>
            <a:ext cx="5660924" cy="4100401"/>
          </a:xfrm>
        </p:spPr>
        <p:txBody>
          <a:bodyPr vert="horz" lIns="91440" tIns="45720" rIns="91440" bIns="45720" rtlCol="0" anchor="t">
            <a:normAutofit/>
          </a:bodyPr>
          <a:lstStyle/>
          <a:p>
            <a:pPr marL="0" indent="0">
              <a:buNone/>
            </a:pPr>
            <a:r>
              <a:rPr lang="en-GB" sz="2400" b="1" dirty="0">
                <a:solidFill>
                  <a:srgbClr val="0C2340"/>
                </a:solidFill>
                <a:latin typeface="Museo Sans 700" panose="02000000000000000000" pitchFamily="2" charset="77"/>
              </a:rPr>
              <a:t>Cystic Fibrosis Trust </a:t>
            </a:r>
            <a:r>
              <a:rPr lang="en-GB" sz="2400" dirty="0">
                <a:solidFill>
                  <a:srgbClr val="0C2340"/>
                </a:solidFill>
                <a:latin typeface="Museo Sans 500" panose="02000000000000000000" pitchFamily="2" charset="77"/>
              </a:rPr>
              <a:t>is a UK charity who support people with CF and help fund research into treatments for the condition.</a:t>
            </a:r>
          </a:p>
          <a:p>
            <a:pPr marL="0" indent="0">
              <a:buNone/>
            </a:pPr>
            <a:endParaRPr lang="en-GB" sz="2400" dirty="0">
              <a:solidFill>
                <a:srgbClr val="0C2340"/>
              </a:solidFill>
            </a:endParaRPr>
          </a:p>
          <a:p>
            <a:pPr marL="0" indent="0">
              <a:buNone/>
            </a:pPr>
            <a:r>
              <a:rPr lang="en-GB" sz="2400" b="1" dirty="0">
                <a:solidFill>
                  <a:srgbClr val="0C2340"/>
                </a:solidFill>
                <a:latin typeface="Museo Sans 700" panose="02000000000000000000" pitchFamily="2" charset="77"/>
              </a:rPr>
              <a:t>Think about everything we have learnt today about people who have CF. Why do you think Cystic Fibrosis Trust use the phrase 'Uniting for a life unlimited' in their campaign work?</a:t>
            </a:r>
          </a:p>
        </p:txBody>
      </p:sp>
      <p:sp>
        <p:nvSpPr>
          <p:cNvPr id="9" name="Graphic 7">
            <a:extLst>
              <a:ext uri="{FF2B5EF4-FFF2-40B4-BE49-F238E27FC236}">
                <a16:creationId xmlns:a16="http://schemas.microsoft.com/office/drawing/2014/main" id="{58D5711D-A1EE-E632-3E7B-776D14480726}"/>
              </a:ext>
            </a:extLst>
          </p:cNvPr>
          <p:cNvSpPr/>
          <p:nvPr/>
        </p:nvSpPr>
        <p:spPr>
          <a:xfrm rot="21355563">
            <a:off x="-1930112" y="-3923372"/>
            <a:ext cx="11333740" cy="6733560"/>
          </a:xfrm>
          <a:custGeom>
            <a:avLst/>
            <a:gdLst>
              <a:gd name="connsiteX0" fmla="*/ 2225280 w 4307627"/>
              <a:gd name="connsiteY0" fmla="*/ 1664 h 4158815"/>
              <a:gd name="connsiteX1" fmla="*/ 2519676 w 4307627"/>
              <a:gd name="connsiteY1" fmla="*/ 17661 h 4158815"/>
              <a:gd name="connsiteX2" fmla="*/ 2796603 w 4307627"/>
              <a:gd name="connsiteY2" fmla="*/ 40431 h 4158815"/>
              <a:gd name="connsiteX3" fmla="*/ 3019362 w 4307627"/>
              <a:gd name="connsiteY3" fmla="*/ 62064 h 4158815"/>
              <a:gd name="connsiteX4" fmla="*/ 3154156 w 4307627"/>
              <a:gd name="connsiteY4" fmla="*/ 114892 h 4158815"/>
              <a:gd name="connsiteX5" fmla="*/ 3412307 w 4307627"/>
              <a:gd name="connsiteY5" fmla="*/ 282143 h 4158815"/>
              <a:gd name="connsiteX6" fmla="*/ 3573445 w 4307627"/>
              <a:gd name="connsiteY6" fmla="*/ 397135 h 4158815"/>
              <a:gd name="connsiteX7" fmla="*/ 3897143 w 4307627"/>
              <a:gd name="connsiteY7" fmla="*/ 654671 h 4158815"/>
              <a:gd name="connsiteX8" fmla="*/ 4072278 w 4307627"/>
              <a:gd name="connsiteY8" fmla="*/ 823858 h 4158815"/>
              <a:gd name="connsiteX9" fmla="*/ 4156602 w 4307627"/>
              <a:gd name="connsiteY9" fmla="*/ 983992 h 4158815"/>
              <a:gd name="connsiteX10" fmla="*/ 4220955 w 4307627"/>
              <a:gd name="connsiteY10" fmla="*/ 1191946 h 4158815"/>
              <a:gd name="connsiteX11" fmla="*/ 4240414 w 4307627"/>
              <a:gd name="connsiteY11" fmla="*/ 1263332 h 4158815"/>
              <a:gd name="connsiteX12" fmla="*/ 4300386 w 4307627"/>
              <a:gd name="connsiteY12" fmla="*/ 1557359 h 4158815"/>
              <a:gd name="connsiteX13" fmla="*/ 4297256 w 4307627"/>
              <a:gd name="connsiteY13" fmla="*/ 1764174 h 4158815"/>
              <a:gd name="connsiteX14" fmla="*/ 4227669 w 4307627"/>
              <a:gd name="connsiteY14" fmla="*/ 2096968 h 4158815"/>
              <a:gd name="connsiteX15" fmla="*/ 4157513 w 4307627"/>
              <a:gd name="connsiteY15" fmla="*/ 2330823 h 4158815"/>
              <a:gd name="connsiteX16" fmla="*/ 4052363 w 4307627"/>
              <a:gd name="connsiteY16" fmla="*/ 2605437 h 4158815"/>
              <a:gd name="connsiteX17" fmla="*/ 3876489 w 4307627"/>
              <a:gd name="connsiteY17" fmla="*/ 2953032 h 4158815"/>
              <a:gd name="connsiteX18" fmla="*/ 3736915 w 4307627"/>
              <a:gd name="connsiteY18" fmla="*/ 3172143 h 4158815"/>
              <a:gd name="connsiteX19" fmla="*/ 3374014 w 4307627"/>
              <a:gd name="connsiteY19" fmla="*/ 3601940 h 4158815"/>
              <a:gd name="connsiteX20" fmla="*/ 3261126 w 4307627"/>
              <a:gd name="connsiteY20" fmla="*/ 3706629 h 4158815"/>
              <a:gd name="connsiteX21" fmla="*/ 3089917 w 4307627"/>
              <a:gd name="connsiteY21" fmla="*/ 3804201 h 4158815"/>
              <a:gd name="connsiteX22" fmla="*/ 2966389 w 4307627"/>
              <a:gd name="connsiteY22" fmla="*/ 3855606 h 4158815"/>
              <a:gd name="connsiteX23" fmla="*/ 2687414 w 4307627"/>
              <a:gd name="connsiteY23" fmla="*/ 3953065 h 4158815"/>
              <a:gd name="connsiteX24" fmla="*/ 2475124 w 4307627"/>
              <a:gd name="connsiteY24" fmla="*/ 4016538 h 4158815"/>
              <a:gd name="connsiteX25" fmla="*/ 2231027 w 4307627"/>
              <a:gd name="connsiteY25" fmla="*/ 4078873 h 4158815"/>
              <a:gd name="connsiteX26" fmla="*/ 1992393 w 4307627"/>
              <a:gd name="connsiteY26" fmla="*/ 4127716 h 4158815"/>
              <a:gd name="connsiteX27" fmla="*/ 1712564 w 4307627"/>
              <a:gd name="connsiteY27" fmla="*/ 4158513 h 4158815"/>
              <a:gd name="connsiteX28" fmla="*/ 1435921 w 4307627"/>
              <a:gd name="connsiteY28" fmla="*/ 4090884 h 4158815"/>
              <a:gd name="connsiteX29" fmla="*/ 1090430 w 4307627"/>
              <a:gd name="connsiteY29" fmla="*/ 3864316 h 4158815"/>
              <a:gd name="connsiteX30" fmla="*/ 586760 w 4307627"/>
              <a:gd name="connsiteY30" fmla="*/ 3397004 h 4158815"/>
              <a:gd name="connsiteX31" fmla="*/ 231654 w 4307627"/>
              <a:gd name="connsiteY31" fmla="*/ 2979845 h 4158815"/>
              <a:gd name="connsiteX32" fmla="*/ 54869 w 4307627"/>
              <a:gd name="connsiteY32" fmla="*/ 2704205 h 4158815"/>
              <a:gd name="connsiteX33" fmla="*/ 17998 w 4307627"/>
              <a:gd name="connsiteY33" fmla="*/ 2566158 h 4158815"/>
              <a:gd name="connsiteX34" fmla="*/ 872 w 4307627"/>
              <a:gd name="connsiteY34" fmla="*/ 2318811 h 4158815"/>
              <a:gd name="connsiteX35" fmla="*/ 2692 w 4307627"/>
              <a:gd name="connsiteY35" fmla="*/ 2044994 h 4158815"/>
              <a:gd name="connsiteX36" fmla="*/ 19591 w 4307627"/>
              <a:gd name="connsiteY36" fmla="*/ 1767646 h 4158815"/>
              <a:gd name="connsiteX37" fmla="*/ 38994 w 4307627"/>
              <a:gd name="connsiteY37" fmla="*/ 1630965 h 4158815"/>
              <a:gd name="connsiteX38" fmla="*/ 75921 w 4307627"/>
              <a:gd name="connsiteY38" fmla="*/ 1558042 h 4158815"/>
              <a:gd name="connsiteX39" fmla="*/ 192963 w 4307627"/>
              <a:gd name="connsiteY39" fmla="*/ 1379007 h 4158815"/>
              <a:gd name="connsiteX40" fmla="*/ 353190 w 4307627"/>
              <a:gd name="connsiteY40" fmla="*/ 1144583 h 4158815"/>
              <a:gd name="connsiteX41" fmla="*/ 487643 w 4307627"/>
              <a:gd name="connsiteY41" fmla="*/ 957863 h 4158815"/>
              <a:gd name="connsiteX42" fmla="*/ 633247 w 4307627"/>
              <a:gd name="connsiteY42" fmla="*/ 759416 h 4158815"/>
              <a:gd name="connsiteX43" fmla="*/ 807073 w 4307627"/>
              <a:gd name="connsiteY43" fmla="*/ 535011 h 4158815"/>
              <a:gd name="connsiteX44" fmla="*/ 976291 w 4307627"/>
              <a:gd name="connsiteY44" fmla="*/ 343510 h 4158815"/>
              <a:gd name="connsiteX45" fmla="*/ 1106817 w 4307627"/>
              <a:gd name="connsiteY45" fmla="*/ 271440 h 4158815"/>
              <a:gd name="connsiteX46" fmla="*/ 1441611 w 4307627"/>
              <a:gd name="connsiteY46" fmla="*/ 157473 h 4158815"/>
              <a:gd name="connsiteX47" fmla="*/ 1722976 w 4307627"/>
              <a:gd name="connsiteY47" fmla="*/ 81476 h 4158815"/>
              <a:gd name="connsiteX48" fmla="*/ 2049349 w 4307627"/>
              <a:gd name="connsiteY48" fmla="*/ 13107 h 4158815"/>
              <a:gd name="connsiteX49" fmla="*/ 2225280 w 4307627"/>
              <a:gd name="connsiteY49" fmla="*/ 1664 h 4158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07627" h="4158815">
                <a:moveTo>
                  <a:pt x="2225280" y="1664"/>
                </a:moveTo>
                <a:cubicBezTo>
                  <a:pt x="2320188" y="5023"/>
                  <a:pt x="2419989" y="10203"/>
                  <a:pt x="2519676" y="17661"/>
                </a:cubicBezTo>
                <a:cubicBezTo>
                  <a:pt x="2612023" y="24549"/>
                  <a:pt x="2704313" y="32177"/>
                  <a:pt x="2796603" y="40431"/>
                </a:cubicBezTo>
                <a:cubicBezTo>
                  <a:pt x="2870913" y="47035"/>
                  <a:pt x="2945052" y="55802"/>
                  <a:pt x="3019362" y="62064"/>
                </a:cubicBezTo>
                <a:cubicBezTo>
                  <a:pt x="3069889" y="66333"/>
                  <a:pt x="3112108" y="90755"/>
                  <a:pt x="3154156" y="114892"/>
                </a:cubicBezTo>
                <a:cubicBezTo>
                  <a:pt x="3243146" y="165955"/>
                  <a:pt x="3328267" y="223166"/>
                  <a:pt x="3412307" y="282143"/>
                </a:cubicBezTo>
                <a:cubicBezTo>
                  <a:pt x="3466304" y="320056"/>
                  <a:pt x="3520927" y="357229"/>
                  <a:pt x="3573445" y="397135"/>
                </a:cubicBezTo>
                <a:cubicBezTo>
                  <a:pt x="3683146" y="480646"/>
                  <a:pt x="3793132" y="563987"/>
                  <a:pt x="3897143" y="654671"/>
                </a:cubicBezTo>
                <a:cubicBezTo>
                  <a:pt x="3958309" y="708012"/>
                  <a:pt x="4019248" y="761807"/>
                  <a:pt x="4072278" y="823858"/>
                </a:cubicBezTo>
                <a:cubicBezTo>
                  <a:pt x="4112676" y="871050"/>
                  <a:pt x="4136517" y="926553"/>
                  <a:pt x="4156602" y="983992"/>
                </a:cubicBezTo>
                <a:cubicBezTo>
                  <a:pt x="4180556" y="1052532"/>
                  <a:pt x="4203146" y="1121471"/>
                  <a:pt x="4220955" y="1191946"/>
                </a:cubicBezTo>
                <a:cubicBezTo>
                  <a:pt x="4226986" y="1215855"/>
                  <a:pt x="4234554" y="1239366"/>
                  <a:pt x="4240414" y="1263332"/>
                </a:cubicBezTo>
                <a:cubicBezTo>
                  <a:pt x="4264198" y="1360563"/>
                  <a:pt x="4284568" y="1458591"/>
                  <a:pt x="4300386" y="1557359"/>
                </a:cubicBezTo>
                <a:cubicBezTo>
                  <a:pt x="4311367" y="1626069"/>
                  <a:pt x="4309490" y="1695008"/>
                  <a:pt x="4297256" y="1764174"/>
                </a:cubicBezTo>
                <a:cubicBezTo>
                  <a:pt x="4277513" y="1875864"/>
                  <a:pt x="4255891" y="1987156"/>
                  <a:pt x="4227669" y="2096968"/>
                </a:cubicBezTo>
                <a:cubicBezTo>
                  <a:pt x="4207413" y="2175811"/>
                  <a:pt x="4183629" y="2253687"/>
                  <a:pt x="4157513" y="2330823"/>
                </a:cubicBezTo>
                <a:cubicBezTo>
                  <a:pt x="4126047" y="2423727"/>
                  <a:pt x="4091624" y="2515550"/>
                  <a:pt x="4052363" y="2605437"/>
                </a:cubicBezTo>
                <a:cubicBezTo>
                  <a:pt x="4000301" y="2724585"/>
                  <a:pt x="3942491" y="2840830"/>
                  <a:pt x="3876489" y="2953032"/>
                </a:cubicBezTo>
                <a:cubicBezTo>
                  <a:pt x="3832562" y="3027777"/>
                  <a:pt x="3786019" y="3100700"/>
                  <a:pt x="3736915" y="3172143"/>
                </a:cubicBezTo>
                <a:cubicBezTo>
                  <a:pt x="3630173" y="3327553"/>
                  <a:pt x="3508751" y="3470269"/>
                  <a:pt x="3374014" y="3601940"/>
                </a:cubicBezTo>
                <a:cubicBezTo>
                  <a:pt x="3337257" y="3637861"/>
                  <a:pt x="3299817" y="3672871"/>
                  <a:pt x="3261126" y="3706629"/>
                </a:cubicBezTo>
                <a:cubicBezTo>
                  <a:pt x="3210600" y="3750690"/>
                  <a:pt x="3149775" y="3776762"/>
                  <a:pt x="3089917" y="3804201"/>
                </a:cubicBezTo>
                <a:cubicBezTo>
                  <a:pt x="3049405" y="3822759"/>
                  <a:pt x="3007812" y="3839040"/>
                  <a:pt x="2966389" y="3855606"/>
                </a:cubicBezTo>
                <a:cubicBezTo>
                  <a:pt x="2874839" y="3892210"/>
                  <a:pt x="2781525" y="3923690"/>
                  <a:pt x="2687414" y="3953065"/>
                </a:cubicBezTo>
                <a:cubicBezTo>
                  <a:pt x="2616916" y="3975095"/>
                  <a:pt x="2546532" y="3997638"/>
                  <a:pt x="2475124" y="4016538"/>
                </a:cubicBezTo>
                <a:cubicBezTo>
                  <a:pt x="2393929" y="4037942"/>
                  <a:pt x="2312848" y="4059745"/>
                  <a:pt x="2231027" y="4078873"/>
                </a:cubicBezTo>
                <a:cubicBezTo>
                  <a:pt x="2151881" y="4097374"/>
                  <a:pt x="2072393" y="4113826"/>
                  <a:pt x="1992393" y="4127716"/>
                </a:cubicBezTo>
                <a:cubicBezTo>
                  <a:pt x="1899875" y="4143826"/>
                  <a:pt x="1806618" y="4155098"/>
                  <a:pt x="1712564" y="4158513"/>
                </a:cubicBezTo>
                <a:cubicBezTo>
                  <a:pt x="1613901" y="4162043"/>
                  <a:pt x="1523033" y="4134376"/>
                  <a:pt x="1435921" y="4090884"/>
                </a:cubicBezTo>
                <a:cubicBezTo>
                  <a:pt x="1311824" y="4029005"/>
                  <a:pt x="1198937" y="3950161"/>
                  <a:pt x="1090430" y="3864316"/>
                </a:cubicBezTo>
                <a:cubicBezTo>
                  <a:pt x="910174" y="3721828"/>
                  <a:pt x="744371" y="3563856"/>
                  <a:pt x="586760" y="3397004"/>
                </a:cubicBezTo>
                <a:cubicBezTo>
                  <a:pt x="461184" y="3264080"/>
                  <a:pt x="341640" y="3125976"/>
                  <a:pt x="231654" y="2979845"/>
                </a:cubicBezTo>
                <a:cubicBezTo>
                  <a:pt x="165822" y="2892405"/>
                  <a:pt x="103005" y="2803087"/>
                  <a:pt x="54869" y="2704205"/>
                </a:cubicBezTo>
                <a:cubicBezTo>
                  <a:pt x="33532" y="2660372"/>
                  <a:pt x="23404" y="2613919"/>
                  <a:pt x="17998" y="2566158"/>
                </a:cubicBezTo>
                <a:cubicBezTo>
                  <a:pt x="8724" y="2483956"/>
                  <a:pt x="2408" y="2401526"/>
                  <a:pt x="872" y="2318811"/>
                </a:cubicBezTo>
                <a:cubicBezTo>
                  <a:pt x="-778" y="2227558"/>
                  <a:pt x="-39" y="2136304"/>
                  <a:pt x="2692" y="2044994"/>
                </a:cubicBezTo>
                <a:cubicBezTo>
                  <a:pt x="5480" y="1952374"/>
                  <a:pt x="11341" y="1859925"/>
                  <a:pt x="19591" y="1767646"/>
                </a:cubicBezTo>
                <a:cubicBezTo>
                  <a:pt x="23688" y="1721763"/>
                  <a:pt x="29378" y="1675994"/>
                  <a:pt x="38994" y="1630965"/>
                </a:cubicBezTo>
                <a:cubicBezTo>
                  <a:pt x="44798" y="1603868"/>
                  <a:pt x="61412" y="1581097"/>
                  <a:pt x="75921" y="1558042"/>
                </a:cubicBezTo>
                <a:cubicBezTo>
                  <a:pt x="113816" y="1497643"/>
                  <a:pt x="152280" y="1437642"/>
                  <a:pt x="192963" y="1379007"/>
                </a:cubicBezTo>
                <a:cubicBezTo>
                  <a:pt x="246903" y="1301245"/>
                  <a:pt x="299079" y="1222231"/>
                  <a:pt x="353190" y="1144583"/>
                </a:cubicBezTo>
                <a:cubicBezTo>
                  <a:pt x="397059" y="1081679"/>
                  <a:pt x="442521" y="1019856"/>
                  <a:pt x="487643" y="957863"/>
                </a:cubicBezTo>
                <a:cubicBezTo>
                  <a:pt x="535893" y="891487"/>
                  <a:pt x="583802" y="824882"/>
                  <a:pt x="633247" y="759416"/>
                </a:cubicBezTo>
                <a:cubicBezTo>
                  <a:pt x="690317" y="683988"/>
                  <a:pt x="748467" y="609301"/>
                  <a:pt x="807073" y="535011"/>
                </a:cubicBezTo>
                <a:cubicBezTo>
                  <a:pt x="859876" y="468065"/>
                  <a:pt x="913702" y="401803"/>
                  <a:pt x="976291" y="343510"/>
                </a:cubicBezTo>
                <a:cubicBezTo>
                  <a:pt x="1013787" y="308613"/>
                  <a:pt x="1060729" y="290454"/>
                  <a:pt x="1106817" y="271440"/>
                </a:cubicBezTo>
                <a:cubicBezTo>
                  <a:pt x="1215949" y="226354"/>
                  <a:pt x="1328496" y="191230"/>
                  <a:pt x="1441611" y="157473"/>
                </a:cubicBezTo>
                <a:cubicBezTo>
                  <a:pt x="1534754" y="129636"/>
                  <a:pt x="1628922" y="105726"/>
                  <a:pt x="1722976" y="81476"/>
                </a:cubicBezTo>
                <a:cubicBezTo>
                  <a:pt x="1830743" y="53695"/>
                  <a:pt x="1939761" y="31779"/>
                  <a:pt x="2049349" y="13107"/>
                </a:cubicBezTo>
                <a:cubicBezTo>
                  <a:pt x="2105622" y="3486"/>
                  <a:pt x="2162748" y="-3288"/>
                  <a:pt x="2225280" y="1664"/>
                </a:cubicBezTo>
                <a:close/>
              </a:path>
            </a:pathLst>
          </a:custGeom>
          <a:solidFill>
            <a:srgbClr val="0C2340"/>
          </a:solidFill>
          <a:ln w="5690" cap="flat">
            <a:noFill/>
            <a:prstDash val="solid"/>
            <a:miter/>
          </a:ln>
        </p:spPr>
        <p:txBody>
          <a:bodyPr rtlCol="0" anchor="ctr"/>
          <a:lstStyle/>
          <a:p>
            <a:endParaRPr lang="en-US"/>
          </a:p>
        </p:txBody>
      </p:sp>
      <p:pic>
        <p:nvPicPr>
          <p:cNvPr id="4" name="Picture 3">
            <a:extLst>
              <a:ext uri="{FF2B5EF4-FFF2-40B4-BE49-F238E27FC236}">
                <a16:creationId xmlns:a16="http://schemas.microsoft.com/office/drawing/2014/main" id="{5A666B54-2AB7-9A2D-D341-FB73DE6AD6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164" y="593418"/>
            <a:ext cx="6771861" cy="639536"/>
          </a:xfrm>
          <a:prstGeom prst="rect">
            <a:avLst/>
          </a:prstGeom>
        </p:spPr>
      </p:pic>
      <p:sp>
        <p:nvSpPr>
          <p:cNvPr id="12" name="Graphic 10">
            <a:extLst>
              <a:ext uri="{FF2B5EF4-FFF2-40B4-BE49-F238E27FC236}">
                <a16:creationId xmlns:a16="http://schemas.microsoft.com/office/drawing/2014/main" id="{B5AF2D5B-2ED7-1A56-9706-FA1FD0C0C61A}"/>
              </a:ext>
            </a:extLst>
          </p:cNvPr>
          <p:cNvSpPr/>
          <p:nvPr/>
        </p:nvSpPr>
        <p:spPr>
          <a:xfrm rot="2517304">
            <a:off x="-739428" y="3236310"/>
            <a:ext cx="4842430" cy="4409391"/>
          </a:xfrm>
          <a:custGeom>
            <a:avLst/>
            <a:gdLst>
              <a:gd name="connsiteX0" fmla="*/ 3284040 w 3284720"/>
              <a:gd name="connsiteY0" fmla="*/ 1629790 h 3554028"/>
              <a:gd name="connsiteX1" fmla="*/ 3277667 w 3284720"/>
              <a:gd name="connsiteY1" fmla="*/ 1851634 h 3554028"/>
              <a:gd name="connsiteX2" fmla="*/ 3259232 w 3284720"/>
              <a:gd name="connsiteY2" fmla="*/ 2076437 h 3554028"/>
              <a:gd name="connsiteX3" fmla="*/ 3219517 w 3284720"/>
              <a:gd name="connsiteY3" fmla="*/ 2365967 h 3554028"/>
              <a:gd name="connsiteX4" fmla="*/ 3173713 w 3284720"/>
              <a:gd name="connsiteY4" fmla="*/ 2566748 h 3554028"/>
              <a:gd name="connsiteX5" fmla="*/ 3003300 w 3284720"/>
              <a:gd name="connsiteY5" fmla="*/ 2830375 h 3554028"/>
              <a:gd name="connsiteX6" fmla="*/ 2722333 w 3284720"/>
              <a:gd name="connsiteY6" fmla="*/ 3042370 h 3554028"/>
              <a:gd name="connsiteX7" fmla="*/ 2252461 w 3284720"/>
              <a:gd name="connsiteY7" fmla="*/ 3301729 h 3554028"/>
              <a:gd name="connsiteX8" fmla="*/ 1916018 w 3284720"/>
              <a:gd name="connsiteY8" fmla="*/ 3447974 h 3554028"/>
              <a:gd name="connsiteX9" fmla="*/ 1588906 w 3284720"/>
              <a:gd name="connsiteY9" fmla="*/ 3548393 h 3554028"/>
              <a:gd name="connsiteX10" fmla="*/ 1411950 w 3284720"/>
              <a:gd name="connsiteY10" fmla="*/ 3540024 h 3554028"/>
              <a:gd name="connsiteX11" fmla="*/ 1069759 w 3284720"/>
              <a:gd name="connsiteY11" fmla="*/ 3447006 h 3554028"/>
              <a:gd name="connsiteX12" fmla="*/ 827711 w 3284720"/>
              <a:gd name="connsiteY12" fmla="*/ 3358428 h 3554028"/>
              <a:gd name="connsiteX13" fmla="*/ 746801 w 3284720"/>
              <a:gd name="connsiteY13" fmla="*/ 3320856 h 3554028"/>
              <a:gd name="connsiteX14" fmla="*/ 672206 w 3284720"/>
              <a:gd name="connsiteY14" fmla="*/ 3242696 h 3554028"/>
              <a:gd name="connsiteX15" fmla="*/ 548792 w 3284720"/>
              <a:gd name="connsiteY15" fmla="*/ 3085749 h 3554028"/>
              <a:gd name="connsiteX16" fmla="*/ 423102 w 3284720"/>
              <a:gd name="connsiteY16" fmla="*/ 2916107 h 3554028"/>
              <a:gd name="connsiteX17" fmla="*/ 219518 w 3284720"/>
              <a:gd name="connsiteY17" fmla="*/ 2630392 h 3554028"/>
              <a:gd name="connsiteX18" fmla="*/ 31524 w 3284720"/>
              <a:gd name="connsiteY18" fmla="*/ 2330729 h 3554028"/>
              <a:gd name="connsiteX19" fmla="*/ 2050 w 3284720"/>
              <a:gd name="connsiteY19" fmla="*/ 2202075 h 3554028"/>
              <a:gd name="connsiteX20" fmla="*/ 7057 w 3284720"/>
              <a:gd name="connsiteY20" fmla="*/ 1926492 h 3554028"/>
              <a:gd name="connsiteX21" fmla="*/ 37953 w 3284720"/>
              <a:gd name="connsiteY21" fmla="*/ 1608329 h 3554028"/>
              <a:gd name="connsiteX22" fmla="*/ 84610 w 3284720"/>
              <a:gd name="connsiteY22" fmla="*/ 1343107 h 3554028"/>
              <a:gd name="connsiteX23" fmla="*/ 147484 w 3284720"/>
              <a:gd name="connsiteY23" fmla="*/ 1181435 h 3554028"/>
              <a:gd name="connsiteX24" fmla="*/ 334226 w 3284720"/>
              <a:gd name="connsiteY24" fmla="*/ 768830 h 3554028"/>
              <a:gd name="connsiteX25" fmla="*/ 392775 w 3284720"/>
              <a:gd name="connsiteY25" fmla="*/ 651105 h 3554028"/>
              <a:gd name="connsiteX26" fmla="*/ 458550 w 3284720"/>
              <a:gd name="connsiteY26" fmla="*/ 579776 h 3554028"/>
              <a:gd name="connsiteX27" fmla="*/ 832832 w 3284720"/>
              <a:gd name="connsiteY27" fmla="*/ 294687 h 3554028"/>
              <a:gd name="connsiteX28" fmla="*/ 1081538 w 3284720"/>
              <a:gd name="connsiteY28" fmla="*/ 132388 h 3554028"/>
              <a:gd name="connsiteX29" fmla="*/ 1257924 w 3284720"/>
              <a:gd name="connsiteY29" fmla="*/ 36125 h 3554028"/>
              <a:gd name="connsiteX30" fmla="*/ 1414340 w 3284720"/>
              <a:gd name="connsiteY30" fmla="*/ 3336 h 3554028"/>
              <a:gd name="connsiteX31" fmla="*/ 1532575 w 3284720"/>
              <a:gd name="connsiteY31" fmla="*/ 148 h 3554028"/>
              <a:gd name="connsiteX32" fmla="*/ 1717042 w 3284720"/>
              <a:gd name="connsiteY32" fmla="*/ 6466 h 3554028"/>
              <a:gd name="connsiteX33" fmla="*/ 1935932 w 3284720"/>
              <a:gd name="connsiteY33" fmla="*/ 30831 h 3554028"/>
              <a:gd name="connsiteX34" fmla="*/ 2055932 w 3284720"/>
              <a:gd name="connsiteY34" fmla="*/ 74323 h 3554028"/>
              <a:gd name="connsiteX35" fmla="*/ 2276587 w 3284720"/>
              <a:gd name="connsiteY35" fmla="*/ 194666 h 3554028"/>
              <a:gd name="connsiteX36" fmla="*/ 2665377 w 3284720"/>
              <a:gd name="connsiteY36" fmla="*/ 484082 h 3554028"/>
              <a:gd name="connsiteX37" fmla="*/ 2861394 w 3284720"/>
              <a:gd name="connsiteY37" fmla="*/ 682586 h 3554028"/>
              <a:gd name="connsiteX38" fmla="*/ 3036074 w 3284720"/>
              <a:gd name="connsiteY38" fmla="*/ 906080 h 3554028"/>
              <a:gd name="connsiteX39" fmla="*/ 3225491 w 3284720"/>
              <a:gd name="connsiteY39" fmla="*/ 1247868 h 3554028"/>
              <a:gd name="connsiteX40" fmla="*/ 3271295 w 3284720"/>
              <a:gd name="connsiteY40" fmla="*/ 1391210 h 3554028"/>
              <a:gd name="connsiteX41" fmla="*/ 3280569 w 3284720"/>
              <a:gd name="connsiteY41" fmla="*/ 1486505 h 3554028"/>
              <a:gd name="connsiteX42" fmla="*/ 3284040 w 3284720"/>
              <a:gd name="connsiteY42" fmla="*/ 1629790 h 3554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284720" h="3554028">
                <a:moveTo>
                  <a:pt x="3284040" y="1629790"/>
                </a:moveTo>
                <a:cubicBezTo>
                  <a:pt x="3285633" y="1704649"/>
                  <a:pt x="3281536" y="1778198"/>
                  <a:pt x="3277667" y="1851634"/>
                </a:cubicBezTo>
                <a:cubicBezTo>
                  <a:pt x="3273684" y="1926663"/>
                  <a:pt x="3266856" y="2001636"/>
                  <a:pt x="3259232" y="2076437"/>
                </a:cubicBezTo>
                <a:cubicBezTo>
                  <a:pt x="3249332" y="2173441"/>
                  <a:pt x="3236586" y="2269988"/>
                  <a:pt x="3219517" y="2365967"/>
                </a:cubicBezTo>
                <a:cubicBezTo>
                  <a:pt x="3207511" y="2433596"/>
                  <a:pt x="3192034" y="2500485"/>
                  <a:pt x="3173713" y="2566748"/>
                </a:cubicBezTo>
                <a:cubicBezTo>
                  <a:pt x="3144467" y="2672574"/>
                  <a:pt x="3083414" y="2757168"/>
                  <a:pt x="3003300" y="2830375"/>
                </a:cubicBezTo>
                <a:cubicBezTo>
                  <a:pt x="2916188" y="2909959"/>
                  <a:pt x="2821110" y="2978783"/>
                  <a:pt x="2722333" y="3042370"/>
                </a:cubicBezTo>
                <a:cubicBezTo>
                  <a:pt x="2571608" y="3139374"/>
                  <a:pt x="2413827" y="3223910"/>
                  <a:pt x="2252461" y="3301729"/>
                </a:cubicBezTo>
                <a:cubicBezTo>
                  <a:pt x="2142248" y="3354899"/>
                  <a:pt x="2030271" y="3404254"/>
                  <a:pt x="1916018" y="3447974"/>
                </a:cubicBezTo>
                <a:cubicBezTo>
                  <a:pt x="1809332" y="3488790"/>
                  <a:pt x="1701452" y="3526191"/>
                  <a:pt x="1588906" y="3548393"/>
                </a:cubicBezTo>
                <a:cubicBezTo>
                  <a:pt x="1528877" y="3560233"/>
                  <a:pt x="1470556" y="3551466"/>
                  <a:pt x="1411950" y="3540024"/>
                </a:cubicBezTo>
                <a:cubicBezTo>
                  <a:pt x="1295648" y="3517310"/>
                  <a:pt x="1182192" y="3484350"/>
                  <a:pt x="1069759" y="3447006"/>
                </a:cubicBezTo>
                <a:cubicBezTo>
                  <a:pt x="988166" y="3419909"/>
                  <a:pt x="907142" y="3391388"/>
                  <a:pt x="827711" y="3358428"/>
                </a:cubicBezTo>
                <a:cubicBezTo>
                  <a:pt x="800229" y="3346986"/>
                  <a:pt x="772405" y="3336113"/>
                  <a:pt x="746801" y="3320856"/>
                </a:cubicBezTo>
                <a:cubicBezTo>
                  <a:pt x="714937" y="3301843"/>
                  <a:pt x="695421" y="3270248"/>
                  <a:pt x="672206" y="3242696"/>
                </a:cubicBezTo>
                <a:cubicBezTo>
                  <a:pt x="629304" y="3191803"/>
                  <a:pt x="588849" y="3138918"/>
                  <a:pt x="548792" y="3085749"/>
                </a:cubicBezTo>
                <a:cubicBezTo>
                  <a:pt x="506459" y="3029562"/>
                  <a:pt x="464297" y="2973148"/>
                  <a:pt x="423102" y="2916107"/>
                </a:cubicBezTo>
                <a:cubicBezTo>
                  <a:pt x="354653" y="2821267"/>
                  <a:pt x="285407" y="2726996"/>
                  <a:pt x="219518" y="2630392"/>
                </a:cubicBezTo>
                <a:cubicBezTo>
                  <a:pt x="153060" y="2532990"/>
                  <a:pt x="86716" y="2435361"/>
                  <a:pt x="31524" y="2330729"/>
                </a:cubicBezTo>
                <a:cubicBezTo>
                  <a:pt x="10130" y="2290140"/>
                  <a:pt x="4269" y="2246762"/>
                  <a:pt x="2050" y="2202075"/>
                </a:cubicBezTo>
                <a:cubicBezTo>
                  <a:pt x="-2559" y="2110081"/>
                  <a:pt x="1253" y="2018201"/>
                  <a:pt x="7057" y="1926492"/>
                </a:cubicBezTo>
                <a:cubicBezTo>
                  <a:pt x="13828" y="1820153"/>
                  <a:pt x="23330" y="1713985"/>
                  <a:pt x="37953" y="1608329"/>
                </a:cubicBezTo>
                <a:cubicBezTo>
                  <a:pt x="50300" y="1519295"/>
                  <a:pt x="62704" y="1430376"/>
                  <a:pt x="84610" y="1343107"/>
                </a:cubicBezTo>
                <a:cubicBezTo>
                  <a:pt x="98778" y="1286578"/>
                  <a:pt x="125578" y="1234946"/>
                  <a:pt x="147484" y="1181435"/>
                </a:cubicBezTo>
                <a:cubicBezTo>
                  <a:pt x="204781" y="1041680"/>
                  <a:pt x="270442" y="905682"/>
                  <a:pt x="334226" y="768830"/>
                </a:cubicBezTo>
                <a:cubicBezTo>
                  <a:pt x="352718" y="729095"/>
                  <a:pt x="371495" y="689360"/>
                  <a:pt x="392775" y="651105"/>
                </a:cubicBezTo>
                <a:cubicBezTo>
                  <a:pt x="408650" y="622528"/>
                  <a:pt x="434141" y="601180"/>
                  <a:pt x="458550" y="579776"/>
                </a:cubicBezTo>
                <a:cubicBezTo>
                  <a:pt x="576730" y="476112"/>
                  <a:pt x="703899" y="384119"/>
                  <a:pt x="832832" y="294687"/>
                </a:cubicBezTo>
                <a:cubicBezTo>
                  <a:pt x="914140" y="238272"/>
                  <a:pt x="996530" y="183224"/>
                  <a:pt x="1081538" y="132388"/>
                </a:cubicBezTo>
                <a:cubicBezTo>
                  <a:pt x="1139062" y="97948"/>
                  <a:pt x="1196701" y="63849"/>
                  <a:pt x="1257924" y="36125"/>
                </a:cubicBezTo>
                <a:cubicBezTo>
                  <a:pt x="1307768" y="13525"/>
                  <a:pt x="1360740" y="6580"/>
                  <a:pt x="1414340" y="3336"/>
                </a:cubicBezTo>
                <a:cubicBezTo>
                  <a:pt x="1453657" y="945"/>
                  <a:pt x="1493145" y="-479"/>
                  <a:pt x="1532575" y="148"/>
                </a:cubicBezTo>
                <a:cubicBezTo>
                  <a:pt x="1594083" y="1115"/>
                  <a:pt x="1655591" y="3336"/>
                  <a:pt x="1717042" y="6466"/>
                </a:cubicBezTo>
                <a:cubicBezTo>
                  <a:pt x="1790442" y="10224"/>
                  <a:pt x="1863386" y="18877"/>
                  <a:pt x="1935932" y="30831"/>
                </a:cubicBezTo>
                <a:cubicBezTo>
                  <a:pt x="1978721" y="37890"/>
                  <a:pt x="2017469" y="55537"/>
                  <a:pt x="2055932" y="74323"/>
                </a:cubicBezTo>
                <a:cubicBezTo>
                  <a:pt x="2131267" y="111155"/>
                  <a:pt x="2205008" y="151060"/>
                  <a:pt x="2276587" y="194666"/>
                </a:cubicBezTo>
                <a:cubicBezTo>
                  <a:pt x="2415079" y="279032"/>
                  <a:pt x="2545150" y="374953"/>
                  <a:pt x="2665377" y="484082"/>
                </a:cubicBezTo>
                <a:cubicBezTo>
                  <a:pt x="2734339" y="546701"/>
                  <a:pt x="2799716" y="612680"/>
                  <a:pt x="2861394" y="682586"/>
                </a:cubicBezTo>
                <a:cubicBezTo>
                  <a:pt x="2924097" y="753630"/>
                  <a:pt x="2983272" y="827464"/>
                  <a:pt x="3036074" y="906080"/>
                </a:cubicBezTo>
                <a:cubicBezTo>
                  <a:pt x="3108905" y="1014526"/>
                  <a:pt x="3173201" y="1127867"/>
                  <a:pt x="3225491" y="1247868"/>
                </a:cubicBezTo>
                <a:cubicBezTo>
                  <a:pt x="3245690" y="1294207"/>
                  <a:pt x="3265548" y="1340431"/>
                  <a:pt x="3271295" y="1391210"/>
                </a:cubicBezTo>
                <a:cubicBezTo>
                  <a:pt x="3274879" y="1422918"/>
                  <a:pt x="3279431" y="1454683"/>
                  <a:pt x="3280569" y="1486505"/>
                </a:cubicBezTo>
                <a:cubicBezTo>
                  <a:pt x="3282503" y="1534608"/>
                  <a:pt x="3286259" y="1582712"/>
                  <a:pt x="3284040" y="1629790"/>
                </a:cubicBezTo>
                <a:close/>
              </a:path>
            </a:pathLst>
          </a:custGeom>
          <a:solidFill>
            <a:srgbClr val="0C2340"/>
          </a:solidFill>
          <a:ln w="5690" cap="flat">
            <a:noFill/>
            <a:prstDash val="solid"/>
            <a:miter/>
          </a:ln>
        </p:spPr>
        <p:txBody>
          <a:bodyPr rtlCol="0" anchor="ctr"/>
          <a:lstStyle/>
          <a:p>
            <a:endParaRPr lang="en-US"/>
          </a:p>
        </p:txBody>
      </p:sp>
      <p:pic>
        <p:nvPicPr>
          <p:cNvPr id="14" name="Picture 13" descr="A white star on a black background&#10;&#10;Description automatically generated">
            <a:extLst>
              <a:ext uri="{FF2B5EF4-FFF2-40B4-BE49-F238E27FC236}">
                <a16:creationId xmlns:a16="http://schemas.microsoft.com/office/drawing/2014/main" id="{CC6CFDF8-57A3-9A91-378C-18302E1D38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164" y="3793434"/>
            <a:ext cx="2402187" cy="2633870"/>
          </a:xfrm>
          <a:prstGeom prst="rect">
            <a:avLst/>
          </a:prstGeom>
        </p:spPr>
      </p:pic>
    </p:spTree>
    <p:extLst>
      <p:ext uri="{BB962C8B-B14F-4D97-AF65-F5344CB8AC3E}">
        <p14:creationId xmlns:p14="http://schemas.microsoft.com/office/powerpoint/2010/main" val="21880025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C2340"/>
        </a:solidFill>
        <a:effectLst/>
      </p:bgPr>
    </p:bg>
    <p:spTree>
      <p:nvGrpSpPr>
        <p:cNvPr id="1" name=""/>
        <p:cNvGrpSpPr/>
        <p:nvPr/>
      </p:nvGrpSpPr>
      <p:grpSpPr>
        <a:xfrm>
          <a:off x="0" y="0"/>
          <a:ext cx="0" cy="0"/>
          <a:chOff x="0" y="0"/>
          <a:chExt cx="0" cy="0"/>
        </a:xfrm>
      </p:grpSpPr>
      <p:pic>
        <p:nvPicPr>
          <p:cNvPr id="8" name="Picture 7" descr="A yellow and blue sign with a black background&#10;&#10;Description automatically generated">
            <a:extLst>
              <a:ext uri="{FF2B5EF4-FFF2-40B4-BE49-F238E27FC236}">
                <a16:creationId xmlns:a16="http://schemas.microsoft.com/office/drawing/2014/main" id="{06F44C9E-D89F-B26C-A262-A2076EA175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4551" y="781560"/>
            <a:ext cx="7509041" cy="2136030"/>
          </a:xfrm>
          <a:prstGeom prst="rect">
            <a:avLst/>
          </a:prstGeom>
        </p:spPr>
      </p:pic>
      <p:pic>
        <p:nvPicPr>
          <p:cNvPr id="4" name="Picture 3" descr="A yellow circle with black background&#10;&#10;Description automatically generated">
            <a:extLst>
              <a:ext uri="{FF2B5EF4-FFF2-40B4-BE49-F238E27FC236}">
                <a16:creationId xmlns:a16="http://schemas.microsoft.com/office/drawing/2014/main" id="{55B19617-EB1F-3C8F-C785-426C2B31DB87}"/>
              </a:ext>
            </a:extLst>
          </p:cNvPr>
          <p:cNvPicPr>
            <a:picLocks noChangeAspect="1"/>
          </p:cNvPicPr>
          <p:nvPr/>
        </p:nvPicPr>
        <p:blipFill>
          <a:blip r:embed="rId3">
            <a:extLst>
              <a:ext uri="{28A0092B-C50C-407E-A947-70E740481C1C}">
                <a14:useLocalDpi xmlns:a14="http://schemas.microsoft.com/office/drawing/2010/main" val="0"/>
              </a:ext>
            </a:extLst>
          </a:blip>
          <a:srcRect r="18299" b="64950"/>
          <a:stretch>
            <a:fillRect/>
          </a:stretch>
        </p:blipFill>
        <p:spPr>
          <a:xfrm>
            <a:off x="3998814" y="4403549"/>
            <a:ext cx="8193187" cy="2454451"/>
          </a:xfrm>
          <a:custGeom>
            <a:avLst/>
            <a:gdLst>
              <a:gd name="connsiteX0" fmla="*/ 0 w 8193187"/>
              <a:gd name="connsiteY0" fmla="*/ 0 h 2454451"/>
              <a:gd name="connsiteX1" fmla="*/ 8193187 w 8193187"/>
              <a:gd name="connsiteY1" fmla="*/ 0 h 2454451"/>
              <a:gd name="connsiteX2" fmla="*/ 8193187 w 8193187"/>
              <a:gd name="connsiteY2" fmla="*/ 2454451 h 2454451"/>
              <a:gd name="connsiteX3" fmla="*/ 0 w 8193187"/>
              <a:gd name="connsiteY3" fmla="*/ 2454451 h 2454451"/>
            </a:gdLst>
            <a:ahLst/>
            <a:cxnLst>
              <a:cxn ang="0">
                <a:pos x="connsiteX0" y="connsiteY0"/>
              </a:cxn>
              <a:cxn ang="0">
                <a:pos x="connsiteX1" y="connsiteY1"/>
              </a:cxn>
              <a:cxn ang="0">
                <a:pos x="connsiteX2" y="connsiteY2"/>
              </a:cxn>
              <a:cxn ang="0">
                <a:pos x="connsiteX3" y="connsiteY3"/>
              </a:cxn>
            </a:cxnLst>
            <a:rect l="l" t="t" r="r" b="b"/>
            <a:pathLst>
              <a:path w="8193187" h="2454451">
                <a:moveTo>
                  <a:pt x="0" y="0"/>
                </a:moveTo>
                <a:lnTo>
                  <a:pt x="8193187" y="0"/>
                </a:lnTo>
                <a:lnTo>
                  <a:pt x="8193187" y="2454451"/>
                </a:lnTo>
                <a:lnTo>
                  <a:pt x="0" y="2454451"/>
                </a:lnTo>
                <a:close/>
              </a:path>
            </a:pathLst>
          </a:custGeom>
        </p:spPr>
      </p:pic>
      <p:pic>
        <p:nvPicPr>
          <p:cNvPr id="11" name="Picture 10">
            <a:extLst>
              <a:ext uri="{FF2B5EF4-FFF2-40B4-BE49-F238E27FC236}">
                <a16:creationId xmlns:a16="http://schemas.microsoft.com/office/drawing/2014/main" id="{19AAD5B4-0827-3E00-9CAE-94C2D26633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5946018"/>
            <a:ext cx="5431691" cy="512970"/>
          </a:xfrm>
          <a:prstGeom prst="rect">
            <a:avLst/>
          </a:prstGeom>
        </p:spPr>
      </p:pic>
    </p:spTree>
    <p:extLst>
      <p:ext uri="{BB962C8B-B14F-4D97-AF65-F5344CB8AC3E}">
        <p14:creationId xmlns:p14="http://schemas.microsoft.com/office/powerpoint/2010/main" val="1343058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C234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15D36-6C47-0201-01FE-89379E033004}"/>
              </a:ext>
            </a:extLst>
          </p:cNvPr>
          <p:cNvSpPr>
            <a:spLocks noGrp="1"/>
          </p:cNvSpPr>
          <p:nvPr>
            <p:ph type="title"/>
          </p:nvPr>
        </p:nvSpPr>
        <p:spPr>
          <a:xfrm>
            <a:off x="784396" y="681037"/>
            <a:ext cx="10515600" cy="1325563"/>
          </a:xfrm>
        </p:spPr>
        <p:txBody>
          <a:bodyPr/>
          <a:lstStyle/>
          <a:p>
            <a:r>
              <a:rPr lang="en-GB" b="1" dirty="0">
                <a:solidFill>
                  <a:schemeClr val="bg1"/>
                </a:solidFill>
                <a:latin typeface="Museo Sans 900" panose="02000000000000000000" pitchFamily="2" charset="77"/>
              </a:rPr>
              <a:t>In this lesson, we'll...</a:t>
            </a:r>
          </a:p>
        </p:txBody>
      </p:sp>
      <p:pic>
        <p:nvPicPr>
          <p:cNvPr id="4" name="Picture 3">
            <a:extLst>
              <a:ext uri="{FF2B5EF4-FFF2-40B4-BE49-F238E27FC236}">
                <a16:creationId xmlns:a16="http://schemas.microsoft.com/office/drawing/2014/main" id="{15CF6B3B-35F6-0F04-765D-7521A8B4E9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7875" y="1705823"/>
            <a:ext cx="3621775" cy="116831"/>
          </a:xfrm>
          <a:prstGeom prst="rect">
            <a:avLst/>
          </a:prstGeom>
        </p:spPr>
      </p:pic>
      <p:grpSp>
        <p:nvGrpSpPr>
          <p:cNvPr id="7" name="Group 6">
            <a:extLst>
              <a:ext uri="{FF2B5EF4-FFF2-40B4-BE49-F238E27FC236}">
                <a16:creationId xmlns:a16="http://schemas.microsoft.com/office/drawing/2014/main" id="{B6C9550C-2C52-6222-09B8-05BE71E90D02}"/>
              </a:ext>
            </a:extLst>
          </p:cNvPr>
          <p:cNvGrpSpPr/>
          <p:nvPr/>
        </p:nvGrpSpPr>
        <p:grpSpPr>
          <a:xfrm>
            <a:off x="784396" y="2518141"/>
            <a:ext cx="6743959" cy="920927"/>
            <a:chOff x="434082" y="3165908"/>
            <a:chExt cx="6743959" cy="920927"/>
          </a:xfrm>
        </p:grpSpPr>
        <p:pic>
          <p:nvPicPr>
            <p:cNvPr id="8" name="Picture 7" descr="A red star with black background&#10;&#10;Description automatically generated">
              <a:extLst>
                <a:ext uri="{FF2B5EF4-FFF2-40B4-BE49-F238E27FC236}">
                  <a16:creationId xmlns:a16="http://schemas.microsoft.com/office/drawing/2014/main" id="{AED7B3AF-472F-16A2-E92E-10AFE5A871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082" y="3221512"/>
              <a:ext cx="342255" cy="375264"/>
            </a:xfrm>
            <a:prstGeom prst="rect">
              <a:avLst/>
            </a:prstGeom>
          </p:spPr>
        </p:pic>
        <p:sp>
          <p:nvSpPr>
            <p:cNvPr id="9" name="Content Placeholder 2">
              <a:extLst>
                <a:ext uri="{FF2B5EF4-FFF2-40B4-BE49-F238E27FC236}">
                  <a16:creationId xmlns:a16="http://schemas.microsoft.com/office/drawing/2014/main" id="{4463B77B-AE0E-66A2-5EE9-64DBC678AAB4}"/>
                </a:ext>
              </a:extLst>
            </p:cNvPr>
            <p:cNvSpPr txBox="1">
              <a:spLocks/>
            </p:cNvSpPr>
            <p:nvPr/>
          </p:nvSpPr>
          <p:spPr>
            <a:xfrm>
              <a:off x="776337" y="3165908"/>
              <a:ext cx="6401704" cy="92092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sz="2400" dirty="0">
                  <a:solidFill>
                    <a:schemeClr val="bg1"/>
                  </a:solidFill>
                  <a:latin typeface="Museo Sans 500" panose="02000000000000000000" pitchFamily="2" charset="77"/>
                </a:rPr>
                <a:t>Learn about the condition cystic fibrosis (CF).</a:t>
              </a:r>
              <a:r>
                <a:rPr lang="en-GB" sz="2400" dirty="0">
                  <a:solidFill>
                    <a:schemeClr val="bg1"/>
                  </a:solidFill>
                  <a:latin typeface="Museo Sans 500" panose="02000000000000000000" pitchFamily="2" charset="77"/>
                  <a:ea typeface="Tahoma" panose="020B0604030504040204" pitchFamily="34" charset="0"/>
                  <a:cs typeface="Tahoma" panose="020B0604030504040204" pitchFamily="34" charset="0"/>
                </a:rPr>
                <a:t>or wear </a:t>
              </a:r>
              <a:r>
                <a:rPr lang="en-GB" sz="2400" dirty="0">
                  <a:solidFill>
                    <a:srgbClr val="0C2340"/>
                  </a:solidFill>
                  <a:latin typeface="Museo Sans 500" panose="02000000000000000000" pitchFamily="2" charset="77"/>
                  <a:ea typeface="Tahoma" panose="020B0604030504040204" pitchFamily="34" charset="0"/>
                  <a:cs typeface="Tahoma" panose="020B0604030504040204" pitchFamily="34" charset="0"/>
                </a:rPr>
                <a:t>glasses. </a:t>
              </a:r>
            </a:p>
          </p:txBody>
        </p:sp>
      </p:grpSp>
      <p:grpSp>
        <p:nvGrpSpPr>
          <p:cNvPr id="10" name="Group 9">
            <a:extLst>
              <a:ext uri="{FF2B5EF4-FFF2-40B4-BE49-F238E27FC236}">
                <a16:creationId xmlns:a16="http://schemas.microsoft.com/office/drawing/2014/main" id="{4B75B32B-8618-EE6F-EF17-E203EA1F22EC}"/>
              </a:ext>
            </a:extLst>
          </p:cNvPr>
          <p:cNvGrpSpPr/>
          <p:nvPr/>
        </p:nvGrpSpPr>
        <p:grpSpPr>
          <a:xfrm>
            <a:off x="770806" y="3674726"/>
            <a:ext cx="7019476" cy="771288"/>
            <a:chOff x="435274" y="4011268"/>
            <a:chExt cx="7019476" cy="771288"/>
          </a:xfrm>
        </p:grpSpPr>
        <p:pic>
          <p:nvPicPr>
            <p:cNvPr id="11" name="Picture 10" descr="A green star with black background&#10;&#10;Description automatically generated">
              <a:extLst>
                <a:ext uri="{FF2B5EF4-FFF2-40B4-BE49-F238E27FC236}">
                  <a16:creationId xmlns:a16="http://schemas.microsoft.com/office/drawing/2014/main" id="{388E6820-A72B-E4D7-30AC-EF8C69AE26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274" y="4011268"/>
              <a:ext cx="341064" cy="373958"/>
            </a:xfrm>
            <a:prstGeom prst="rect">
              <a:avLst/>
            </a:prstGeom>
          </p:spPr>
        </p:pic>
        <p:sp>
          <p:nvSpPr>
            <p:cNvPr id="12" name="Content Placeholder 2">
              <a:extLst>
                <a:ext uri="{FF2B5EF4-FFF2-40B4-BE49-F238E27FC236}">
                  <a16:creationId xmlns:a16="http://schemas.microsoft.com/office/drawing/2014/main" id="{F1AF1D9B-E2BF-2311-DDE2-D39746478512}"/>
                </a:ext>
              </a:extLst>
            </p:cNvPr>
            <p:cNvSpPr txBox="1">
              <a:spLocks/>
            </p:cNvSpPr>
            <p:nvPr/>
          </p:nvSpPr>
          <p:spPr>
            <a:xfrm>
              <a:off x="776338" y="4033637"/>
              <a:ext cx="6678412" cy="748919"/>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dirty="0">
                  <a:solidFill>
                    <a:schemeClr val="bg1"/>
                  </a:solidFill>
                  <a:latin typeface="Museo Sans 500" panose="02000000000000000000" pitchFamily="2" charset="77"/>
                </a:rPr>
                <a:t>Consider how CF affects people's physical and mental health and wellbeing.</a:t>
              </a:r>
            </a:p>
          </p:txBody>
        </p:sp>
      </p:grpSp>
      <p:grpSp>
        <p:nvGrpSpPr>
          <p:cNvPr id="13" name="Group 12">
            <a:extLst>
              <a:ext uri="{FF2B5EF4-FFF2-40B4-BE49-F238E27FC236}">
                <a16:creationId xmlns:a16="http://schemas.microsoft.com/office/drawing/2014/main" id="{26949062-3596-272B-6E3F-27821C9A68CF}"/>
              </a:ext>
            </a:extLst>
          </p:cNvPr>
          <p:cNvGrpSpPr/>
          <p:nvPr/>
        </p:nvGrpSpPr>
        <p:grpSpPr>
          <a:xfrm>
            <a:off x="770806" y="4681673"/>
            <a:ext cx="6383372" cy="804285"/>
            <a:chOff x="420492" y="4896678"/>
            <a:chExt cx="6383372" cy="804285"/>
          </a:xfrm>
        </p:grpSpPr>
        <p:pic>
          <p:nvPicPr>
            <p:cNvPr id="14" name="Picture 13" descr="A blue star on a black background&#10;&#10;Description automatically generated">
              <a:extLst>
                <a:ext uri="{FF2B5EF4-FFF2-40B4-BE49-F238E27FC236}">
                  <a16:creationId xmlns:a16="http://schemas.microsoft.com/office/drawing/2014/main" id="{C81C85CA-1053-D53A-DA8F-E549F96F1A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0492" y="4896678"/>
              <a:ext cx="341467" cy="374400"/>
            </a:xfrm>
            <a:prstGeom prst="rect">
              <a:avLst/>
            </a:prstGeom>
          </p:spPr>
        </p:pic>
        <p:sp>
          <p:nvSpPr>
            <p:cNvPr id="15" name="Content Placeholder 2">
              <a:extLst>
                <a:ext uri="{FF2B5EF4-FFF2-40B4-BE49-F238E27FC236}">
                  <a16:creationId xmlns:a16="http://schemas.microsoft.com/office/drawing/2014/main" id="{8BAFA3A3-F2E0-D989-731F-C7A14BF2E4B9}"/>
                </a:ext>
              </a:extLst>
            </p:cNvPr>
            <p:cNvSpPr txBox="1">
              <a:spLocks/>
            </p:cNvSpPr>
            <p:nvPr/>
          </p:nvSpPr>
          <p:spPr>
            <a:xfrm>
              <a:off x="776339" y="4896678"/>
              <a:ext cx="6027525" cy="80428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dirty="0">
                  <a:solidFill>
                    <a:schemeClr val="bg1"/>
                  </a:solidFill>
                  <a:latin typeface="Museo Sans 500" panose="02000000000000000000" pitchFamily="2" charset="77"/>
                </a:rPr>
                <a:t>Think about body image and body positivity.</a:t>
              </a:r>
            </a:p>
          </p:txBody>
        </p:sp>
      </p:grpSp>
      <p:pic>
        <p:nvPicPr>
          <p:cNvPr id="18" name="Picture 17" descr="A white arrow pointing to the right&#10;&#10;Description automatically generated">
            <a:extLst>
              <a:ext uri="{FF2B5EF4-FFF2-40B4-BE49-F238E27FC236}">
                <a16:creationId xmlns:a16="http://schemas.microsoft.com/office/drawing/2014/main" id="{168DDF0D-8BC5-6FF9-E81B-EC42B06639B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118824">
            <a:off x="8367697" y="89161"/>
            <a:ext cx="4606674" cy="6679677"/>
          </a:xfrm>
          <a:prstGeom prst="rect">
            <a:avLst/>
          </a:prstGeom>
        </p:spPr>
      </p:pic>
    </p:spTree>
    <p:extLst>
      <p:ext uri="{BB962C8B-B14F-4D97-AF65-F5344CB8AC3E}">
        <p14:creationId xmlns:p14="http://schemas.microsoft.com/office/powerpoint/2010/main" val="1452677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BF8F9"/>
        </a:solidFill>
        <a:effectLst/>
      </p:bgPr>
    </p:bg>
    <p:spTree>
      <p:nvGrpSpPr>
        <p:cNvPr id="1" name=""/>
        <p:cNvGrpSpPr/>
        <p:nvPr/>
      </p:nvGrpSpPr>
      <p:grpSpPr>
        <a:xfrm>
          <a:off x="0" y="0"/>
          <a:ext cx="0" cy="0"/>
          <a:chOff x="0" y="0"/>
          <a:chExt cx="0" cy="0"/>
        </a:xfrm>
      </p:grpSpPr>
      <p:pic>
        <p:nvPicPr>
          <p:cNvPr id="7" name="Picture 6" descr="A white circle with black background&#10;&#10;Description automatically generated">
            <a:extLst>
              <a:ext uri="{FF2B5EF4-FFF2-40B4-BE49-F238E27FC236}">
                <a16:creationId xmlns:a16="http://schemas.microsoft.com/office/drawing/2014/main" id="{383C8BC2-A039-AD0A-408C-D2B3174908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26117">
            <a:off x="1174820" y="-3946283"/>
            <a:ext cx="5239712" cy="9980139"/>
          </a:xfrm>
          <a:prstGeom prst="rect">
            <a:avLst/>
          </a:prstGeom>
        </p:spPr>
      </p:pic>
      <p:pic>
        <p:nvPicPr>
          <p:cNvPr id="5" name="Picture 4" descr="A white circle with black background&#10;&#10;Description automatically generated">
            <a:extLst>
              <a:ext uri="{FF2B5EF4-FFF2-40B4-BE49-F238E27FC236}">
                <a16:creationId xmlns:a16="http://schemas.microsoft.com/office/drawing/2014/main" id="{29750F6C-C73E-4244-1F17-F080ED0AB6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7141005" y="2691381"/>
            <a:ext cx="6440624" cy="7417457"/>
          </a:xfrm>
          <a:prstGeom prst="rect">
            <a:avLst/>
          </a:prstGeom>
        </p:spPr>
      </p:pic>
      <p:pic>
        <p:nvPicPr>
          <p:cNvPr id="6" name="Picture 5">
            <a:extLst>
              <a:ext uri="{FF2B5EF4-FFF2-40B4-BE49-F238E27FC236}">
                <a16:creationId xmlns:a16="http://schemas.microsoft.com/office/drawing/2014/main" id="{73D4FEFC-829D-AE79-216E-07AEB86E9C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8084" y="1520035"/>
            <a:ext cx="3621775" cy="116831"/>
          </a:xfrm>
          <a:prstGeom prst="rect">
            <a:avLst/>
          </a:prstGeom>
        </p:spPr>
      </p:pic>
      <p:sp>
        <p:nvSpPr>
          <p:cNvPr id="2" name="Title 1">
            <a:extLst>
              <a:ext uri="{FF2B5EF4-FFF2-40B4-BE49-F238E27FC236}">
                <a16:creationId xmlns:a16="http://schemas.microsoft.com/office/drawing/2014/main" id="{7788FD2F-BECE-6AD4-C4ED-38B65431498E}"/>
              </a:ext>
            </a:extLst>
          </p:cNvPr>
          <p:cNvSpPr>
            <a:spLocks noGrp="1"/>
          </p:cNvSpPr>
          <p:nvPr>
            <p:ph type="title"/>
          </p:nvPr>
        </p:nvSpPr>
        <p:spPr>
          <a:xfrm>
            <a:off x="546652" y="457890"/>
            <a:ext cx="10515600" cy="1325563"/>
          </a:xfrm>
        </p:spPr>
        <p:txBody>
          <a:bodyPr/>
          <a:lstStyle/>
          <a:p>
            <a:r>
              <a:rPr lang="en-GB" b="1" dirty="0">
                <a:solidFill>
                  <a:srgbClr val="0C2340"/>
                </a:solidFill>
                <a:latin typeface="Museo Sans 900" panose="02000000000000000000" pitchFamily="2" charset="77"/>
              </a:rPr>
              <a:t>What is cystic fibrosis (CF)?</a:t>
            </a:r>
          </a:p>
        </p:txBody>
      </p:sp>
      <p:sp>
        <p:nvSpPr>
          <p:cNvPr id="3" name="Content Placeholder 2">
            <a:extLst>
              <a:ext uri="{FF2B5EF4-FFF2-40B4-BE49-F238E27FC236}">
                <a16:creationId xmlns:a16="http://schemas.microsoft.com/office/drawing/2014/main" id="{3AF987DB-194A-3C1C-230D-9139ADCA2A1A}"/>
              </a:ext>
            </a:extLst>
          </p:cNvPr>
          <p:cNvSpPr>
            <a:spLocks noGrp="1"/>
          </p:cNvSpPr>
          <p:nvPr>
            <p:ph idx="1"/>
          </p:nvPr>
        </p:nvSpPr>
        <p:spPr>
          <a:xfrm>
            <a:off x="936763" y="1881476"/>
            <a:ext cx="10318474" cy="4616657"/>
          </a:xfrm>
        </p:spPr>
        <p:txBody>
          <a:bodyPr vert="horz" lIns="91440" tIns="45720" rIns="91440" bIns="45720" rtlCol="0" anchor="t">
            <a:noAutofit/>
          </a:bodyPr>
          <a:lstStyle/>
          <a:p>
            <a:pPr marL="0" indent="0">
              <a:lnSpc>
                <a:spcPct val="100000"/>
              </a:lnSpc>
              <a:buNone/>
            </a:pPr>
            <a:r>
              <a:rPr lang="en-GB" sz="2400" dirty="0">
                <a:solidFill>
                  <a:srgbClr val="092240"/>
                </a:solidFill>
                <a:latin typeface="Museo Sans 500" panose="02000000000000000000" pitchFamily="2" charset="77"/>
              </a:rPr>
              <a:t>Cystic fibrosis (CF) is a genetic condition. A baby is born with CF if both parents have a variant of the cystic fibrosis gene. We have two copies of each gene: one set we inherit from each parent. To have CF, both CF genes need to be affected by a gene fault.</a:t>
            </a:r>
            <a:endParaRPr lang="en-US" sz="2400" dirty="0">
              <a:solidFill>
                <a:srgbClr val="092240"/>
              </a:solidFill>
              <a:latin typeface="Museo Sans 500" panose="02000000000000000000" pitchFamily="2" charset="77"/>
            </a:endParaRPr>
          </a:p>
          <a:p>
            <a:pPr marL="0" indent="0">
              <a:lnSpc>
                <a:spcPct val="100000"/>
              </a:lnSpc>
              <a:buNone/>
            </a:pPr>
            <a:br>
              <a:rPr lang="en-GB" sz="2400" dirty="0">
                <a:solidFill>
                  <a:srgbClr val="092240"/>
                </a:solidFill>
                <a:latin typeface="Museo Sans 500" panose="02000000000000000000" pitchFamily="2" charset="77"/>
              </a:rPr>
            </a:br>
            <a:r>
              <a:rPr lang="en-GB" sz="2400" dirty="0">
                <a:solidFill>
                  <a:srgbClr val="092240"/>
                </a:solidFill>
                <a:latin typeface="Museo Sans 500" panose="02000000000000000000" pitchFamily="2" charset="77"/>
              </a:rPr>
              <a:t>If only one copy of the CF gene is affected, then the person is a carrier. Most people will not know they are carriers, since as a carrier you are unlikely to have any CF symptoms.</a:t>
            </a:r>
          </a:p>
          <a:p>
            <a:pPr marL="0" indent="0">
              <a:lnSpc>
                <a:spcPct val="100000"/>
              </a:lnSpc>
              <a:buNone/>
            </a:pPr>
            <a:br>
              <a:rPr lang="en-GB" sz="2400" dirty="0">
                <a:solidFill>
                  <a:srgbClr val="092240"/>
                </a:solidFill>
                <a:latin typeface="Museo Sans 500" panose="02000000000000000000" pitchFamily="2" charset="77"/>
              </a:rPr>
            </a:br>
            <a:r>
              <a:rPr lang="en-GB" sz="2400" dirty="0">
                <a:solidFill>
                  <a:srgbClr val="092240"/>
                </a:solidFill>
                <a:latin typeface="Museo Sans 500" panose="02000000000000000000" pitchFamily="2" charset="77"/>
              </a:rPr>
              <a:t>Around 1 in 25 people carry a CF gene variant. If both parents carry the CF gene, there is a one in four chance that their baby will have CF. This is the same for each pregnancy.</a:t>
            </a:r>
          </a:p>
        </p:txBody>
      </p:sp>
    </p:spTree>
    <p:extLst>
      <p:ext uri="{BB962C8B-B14F-4D97-AF65-F5344CB8AC3E}">
        <p14:creationId xmlns:p14="http://schemas.microsoft.com/office/powerpoint/2010/main" val="18745317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CFDF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AFBC3-D994-8AA7-86E5-1CE2882F6F49}"/>
              </a:ext>
            </a:extLst>
          </p:cNvPr>
          <p:cNvSpPr>
            <a:spLocks noGrp="1"/>
          </p:cNvSpPr>
          <p:nvPr>
            <p:ph type="title"/>
          </p:nvPr>
        </p:nvSpPr>
        <p:spPr>
          <a:xfrm>
            <a:off x="547052" y="1102908"/>
            <a:ext cx="10515600" cy="1325563"/>
          </a:xfrm>
        </p:spPr>
        <p:txBody>
          <a:bodyPr/>
          <a:lstStyle/>
          <a:p>
            <a:r>
              <a:rPr lang="en-GB" b="1" dirty="0">
                <a:solidFill>
                  <a:srgbClr val="0C2340"/>
                </a:solidFill>
                <a:latin typeface="Museo Sans 900" panose="02000000000000000000" pitchFamily="2" charset="77"/>
              </a:rPr>
              <a:t>An invisible condition?</a:t>
            </a:r>
          </a:p>
        </p:txBody>
      </p:sp>
      <p:sp>
        <p:nvSpPr>
          <p:cNvPr id="3" name="Content Placeholder 2">
            <a:extLst>
              <a:ext uri="{FF2B5EF4-FFF2-40B4-BE49-F238E27FC236}">
                <a16:creationId xmlns:a16="http://schemas.microsoft.com/office/drawing/2014/main" id="{6F8E8ED7-B9E0-5A86-D766-30843EBB7F1C}"/>
              </a:ext>
            </a:extLst>
          </p:cNvPr>
          <p:cNvSpPr>
            <a:spLocks noGrp="1"/>
          </p:cNvSpPr>
          <p:nvPr>
            <p:ph idx="1"/>
          </p:nvPr>
        </p:nvSpPr>
        <p:spPr>
          <a:xfrm>
            <a:off x="641978" y="2828843"/>
            <a:ext cx="5798577" cy="3096238"/>
          </a:xfrm>
        </p:spPr>
        <p:txBody>
          <a:bodyPr vert="horz" lIns="91440" tIns="45720" rIns="91440" bIns="45720" rtlCol="0" anchor="t">
            <a:normAutofit/>
          </a:bodyPr>
          <a:lstStyle/>
          <a:p>
            <a:pPr marL="0" indent="0">
              <a:buNone/>
            </a:pPr>
            <a:r>
              <a:rPr lang="en-GB" sz="2400" dirty="0">
                <a:solidFill>
                  <a:srgbClr val="000000"/>
                </a:solidFill>
                <a:latin typeface="Museo Sans 500" panose="02000000000000000000" pitchFamily="2" charset="77"/>
                <a:ea typeface="+mn-lt"/>
                <a:cs typeface="+mn-lt"/>
              </a:rPr>
              <a:t>Over 10,800 people in the UK are living with cystic fibrosis (CF), but the condition is still widely misunderstood.</a:t>
            </a:r>
          </a:p>
          <a:p>
            <a:pPr marL="0" indent="0">
              <a:buNone/>
            </a:pPr>
            <a:endParaRPr lang="en-GB" sz="2400" dirty="0">
              <a:solidFill>
                <a:srgbClr val="000000"/>
              </a:solidFill>
              <a:latin typeface="Museo Sans 500" panose="02000000000000000000" pitchFamily="2" charset="77"/>
              <a:ea typeface="+mn-lt"/>
              <a:cs typeface="+mn-lt"/>
            </a:endParaRPr>
          </a:p>
          <a:p>
            <a:pPr marL="0" indent="0">
              <a:buNone/>
            </a:pPr>
            <a:r>
              <a:rPr lang="en-GB" sz="2400" dirty="0">
                <a:solidFill>
                  <a:srgbClr val="000000"/>
                </a:solidFill>
                <a:latin typeface="Museo Sans 500" panose="02000000000000000000" pitchFamily="2" charset="77"/>
                <a:ea typeface="+mn-lt"/>
                <a:cs typeface="+mn-lt"/>
              </a:rPr>
              <a:t>It's often described as an invisible condition because you can't see it or what it does to the body.</a:t>
            </a:r>
            <a:endParaRPr lang="en-GB" sz="2400" dirty="0">
              <a:latin typeface="Museo Sans 500" panose="02000000000000000000" pitchFamily="2" charset="77"/>
            </a:endParaRPr>
          </a:p>
          <a:p>
            <a:pPr marL="0" indent="0">
              <a:buNone/>
            </a:pPr>
            <a:endParaRPr lang="en-GB" dirty="0"/>
          </a:p>
        </p:txBody>
      </p:sp>
      <p:pic>
        <p:nvPicPr>
          <p:cNvPr id="6" name="Picture 5">
            <a:extLst>
              <a:ext uri="{FF2B5EF4-FFF2-40B4-BE49-F238E27FC236}">
                <a16:creationId xmlns:a16="http://schemas.microsoft.com/office/drawing/2014/main" id="{E03138F7-C0CA-85E8-2378-D4962DC39D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1979" y="2173012"/>
            <a:ext cx="3621775" cy="116831"/>
          </a:xfrm>
          <a:prstGeom prst="rect">
            <a:avLst/>
          </a:prstGeom>
        </p:spPr>
      </p:pic>
      <p:pic>
        <p:nvPicPr>
          <p:cNvPr id="8" name="Picture 7" descr="A person sitting on a couch&#10;&#10;Description automatically generated">
            <a:extLst>
              <a:ext uri="{FF2B5EF4-FFF2-40B4-BE49-F238E27FC236}">
                <a16:creationId xmlns:a16="http://schemas.microsoft.com/office/drawing/2014/main" id="{ADC9F19B-249F-3482-65E9-8A2886678E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6991" y="1102909"/>
            <a:ext cx="4652183" cy="4652183"/>
          </a:xfrm>
          <a:prstGeom prst="rect">
            <a:avLst/>
          </a:prstGeom>
        </p:spPr>
      </p:pic>
    </p:spTree>
    <p:extLst>
      <p:ext uri="{BB962C8B-B14F-4D97-AF65-F5344CB8AC3E}">
        <p14:creationId xmlns:p14="http://schemas.microsoft.com/office/powerpoint/2010/main" val="36785769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BF8F9"/>
        </a:solidFill>
        <a:effectLst/>
      </p:bgPr>
    </p:bg>
    <p:spTree>
      <p:nvGrpSpPr>
        <p:cNvPr id="1" name=""/>
        <p:cNvGrpSpPr/>
        <p:nvPr/>
      </p:nvGrpSpPr>
      <p:grpSpPr>
        <a:xfrm>
          <a:off x="0" y="0"/>
          <a:ext cx="0" cy="0"/>
          <a:chOff x="0" y="0"/>
          <a:chExt cx="0" cy="0"/>
        </a:xfrm>
      </p:grpSpPr>
      <p:pic>
        <p:nvPicPr>
          <p:cNvPr id="5" name="Picture 4" descr="A white circle with black background&#10;&#10;Description automatically generated">
            <a:extLst>
              <a:ext uri="{FF2B5EF4-FFF2-40B4-BE49-F238E27FC236}">
                <a16:creationId xmlns:a16="http://schemas.microsoft.com/office/drawing/2014/main" id="{DC28CC93-FCBF-31E8-1BE2-ED580AB863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2079" y="-4814668"/>
            <a:ext cx="12364445" cy="11431600"/>
          </a:xfrm>
          <a:prstGeom prst="rect">
            <a:avLst/>
          </a:prstGeom>
        </p:spPr>
      </p:pic>
      <p:pic>
        <p:nvPicPr>
          <p:cNvPr id="6" name="Picture 5">
            <a:extLst>
              <a:ext uri="{FF2B5EF4-FFF2-40B4-BE49-F238E27FC236}">
                <a16:creationId xmlns:a16="http://schemas.microsoft.com/office/drawing/2014/main" id="{16D2B848-E7B1-2251-2E36-D0451C9CD7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157" y="1388327"/>
            <a:ext cx="3621775" cy="116831"/>
          </a:xfrm>
          <a:prstGeom prst="rect">
            <a:avLst/>
          </a:prstGeom>
        </p:spPr>
      </p:pic>
      <p:sp>
        <p:nvSpPr>
          <p:cNvPr id="2" name="Title 1">
            <a:extLst>
              <a:ext uri="{FF2B5EF4-FFF2-40B4-BE49-F238E27FC236}">
                <a16:creationId xmlns:a16="http://schemas.microsoft.com/office/drawing/2014/main" id="{67E8B38E-3899-31B2-9DBB-C6AE4B868439}"/>
              </a:ext>
            </a:extLst>
          </p:cNvPr>
          <p:cNvSpPr>
            <a:spLocks noGrp="1"/>
          </p:cNvSpPr>
          <p:nvPr>
            <p:ph type="title"/>
          </p:nvPr>
        </p:nvSpPr>
        <p:spPr>
          <a:xfrm>
            <a:off x="633157" y="391629"/>
            <a:ext cx="10515600" cy="1325563"/>
          </a:xfrm>
        </p:spPr>
        <p:txBody>
          <a:bodyPr/>
          <a:lstStyle/>
          <a:p>
            <a:r>
              <a:rPr lang="en-GB" b="1" dirty="0">
                <a:solidFill>
                  <a:srgbClr val="092240"/>
                </a:solidFill>
                <a:latin typeface="Museo Sans 900" panose="02000000000000000000" pitchFamily="2" charset="77"/>
              </a:rPr>
              <a:t>How CF affects the body</a:t>
            </a:r>
          </a:p>
        </p:txBody>
      </p:sp>
      <p:sp>
        <p:nvSpPr>
          <p:cNvPr id="3" name="Content Placeholder 2">
            <a:extLst>
              <a:ext uri="{FF2B5EF4-FFF2-40B4-BE49-F238E27FC236}">
                <a16:creationId xmlns:a16="http://schemas.microsoft.com/office/drawing/2014/main" id="{E988B624-FF21-7629-30E9-5B23973A7636}"/>
              </a:ext>
            </a:extLst>
          </p:cNvPr>
          <p:cNvSpPr>
            <a:spLocks noGrp="1"/>
          </p:cNvSpPr>
          <p:nvPr>
            <p:ph idx="1"/>
          </p:nvPr>
        </p:nvSpPr>
        <p:spPr>
          <a:xfrm>
            <a:off x="633157" y="1782857"/>
            <a:ext cx="6278419" cy="4420610"/>
          </a:xfrm>
        </p:spPr>
        <p:txBody>
          <a:bodyPr vert="horz" lIns="91440" tIns="45720" rIns="91440" bIns="45720" rtlCol="0" anchor="t">
            <a:normAutofit/>
          </a:bodyPr>
          <a:lstStyle/>
          <a:p>
            <a:pPr marL="0" indent="0">
              <a:lnSpc>
                <a:spcPct val="100000"/>
              </a:lnSpc>
              <a:buNone/>
            </a:pPr>
            <a:r>
              <a:rPr lang="en-GB" sz="2400" dirty="0">
                <a:solidFill>
                  <a:srgbClr val="092240"/>
                </a:solidFill>
                <a:latin typeface="Museo Sans 500" panose="02000000000000000000" pitchFamily="2" charset="77"/>
                <a:ea typeface="+mn-lt"/>
                <a:cs typeface="+mn-lt"/>
              </a:rPr>
              <a:t>People with CF experience a build-up of thick, sticky mucus in the lungs, digestive system and other organs, causing a wide range of challenging symptoms affecting the entire body.</a:t>
            </a:r>
          </a:p>
          <a:p>
            <a:pPr marL="0" indent="0">
              <a:lnSpc>
                <a:spcPct val="100000"/>
              </a:lnSpc>
              <a:buNone/>
            </a:pPr>
            <a:endParaRPr lang="en-GB" sz="2400" dirty="0">
              <a:solidFill>
                <a:srgbClr val="092240"/>
              </a:solidFill>
              <a:latin typeface="Museo Sans 500" panose="02000000000000000000" pitchFamily="2" charset="77"/>
            </a:endParaRPr>
          </a:p>
          <a:p>
            <a:pPr marL="0" indent="0">
              <a:lnSpc>
                <a:spcPct val="100000"/>
              </a:lnSpc>
              <a:buNone/>
            </a:pPr>
            <a:r>
              <a:rPr lang="en-GB" sz="2400" dirty="0">
                <a:solidFill>
                  <a:srgbClr val="092240"/>
                </a:solidFill>
                <a:latin typeface="Museo Sans 500" panose="02000000000000000000" pitchFamily="2" charset="77"/>
              </a:rPr>
              <a:t>CF is a lifelong (or chronic) condition. It can't be cured but there are a lot of treatments, including medication, that are used to manage the symptoms.</a:t>
            </a:r>
          </a:p>
        </p:txBody>
      </p:sp>
      <p:pic>
        <p:nvPicPr>
          <p:cNvPr id="8" name="Picture 7" descr="A person's body with a lungs and organs&#10;&#10;Description automatically generated">
            <a:extLst>
              <a:ext uri="{FF2B5EF4-FFF2-40B4-BE49-F238E27FC236}">
                <a16:creationId xmlns:a16="http://schemas.microsoft.com/office/drawing/2014/main" id="{B0659093-6F1A-28E5-B93D-9FCE2C923A8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832" t="1121" r="19729" b="-774"/>
          <a:stretch/>
        </p:blipFill>
        <p:spPr>
          <a:xfrm>
            <a:off x="6911576" y="1195279"/>
            <a:ext cx="5131846" cy="5008188"/>
          </a:xfrm>
          <a:prstGeom prst="rect">
            <a:avLst/>
          </a:prstGeom>
        </p:spPr>
      </p:pic>
    </p:spTree>
    <p:extLst>
      <p:ext uri="{BB962C8B-B14F-4D97-AF65-F5344CB8AC3E}">
        <p14:creationId xmlns:p14="http://schemas.microsoft.com/office/powerpoint/2010/main" val="35303144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CFDF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34AEA-DC29-9DDC-F937-AB2438A64C30}"/>
              </a:ext>
            </a:extLst>
          </p:cNvPr>
          <p:cNvSpPr>
            <a:spLocks noGrp="1"/>
          </p:cNvSpPr>
          <p:nvPr>
            <p:ph type="title"/>
          </p:nvPr>
        </p:nvSpPr>
        <p:spPr>
          <a:xfrm>
            <a:off x="586409" y="563907"/>
            <a:ext cx="10515600" cy="1325563"/>
          </a:xfrm>
        </p:spPr>
        <p:txBody>
          <a:bodyPr/>
          <a:lstStyle/>
          <a:p>
            <a:r>
              <a:rPr lang="en-GB" b="1" dirty="0">
                <a:solidFill>
                  <a:srgbClr val="0C2340"/>
                </a:solidFill>
                <a:latin typeface="Museo Sans 900" panose="02000000000000000000" pitchFamily="2" charset="77"/>
              </a:rPr>
              <a:t>Physical health and wellbeing</a:t>
            </a:r>
          </a:p>
        </p:txBody>
      </p:sp>
      <p:sp>
        <p:nvSpPr>
          <p:cNvPr id="3" name="Content Placeholder 2">
            <a:extLst>
              <a:ext uri="{FF2B5EF4-FFF2-40B4-BE49-F238E27FC236}">
                <a16:creationId xmlns:a16="http://schemas.microsoft.com/office/drawing/2014/main" id="{B427FD54-FE31-8C23-0525-3709004B1863}"/>
              </a:ext>
            </a:extLst>
          </p:cNvPr>
          <p:cNvSpPr>
            <a:spLocks noGrp="1"/>
          </p:cNvSpPr>
          <p:nvPr>
            <p:ph idx="1"/>
          </p:nvPr>
        </p:nvSpPr>
        <p:spPr>
          <a:xfrm>
            <a:off x="586411" y="1918265"/>
            <a:ext cx="3646354" cy="4457480"/>
          </a:xfrm>
        </p:spPr>
        <p:txBody>
          <a:bodyPr vert="horz" lIns="91440" tIns="45720" rIns="91440" bIns="45720" rtlCol="0" anchor="t">
            <a:noAutofit/>
          </a:bodyPr>
          <a:lstStyle/>
          <a:p>
            <a:pPr marL="0" indent="0">
              <a:lnSpc>
                <a:spcPct val="100000"/>
              </a:lnSpc>
              <a:buNone/>
            </a:pPr>
            <a:r>
              <a:rPr lang="en-GB" sz="2100" dirty="0">
                <a:solidFill>
                  <a:srgbClr val="092240"/>
                </a:solidFill>
                <a:latin typeface="Museo Sans 500" panose="02000000000000000000" pitchFamily="2" charset="77"/>
              </a:rPr>
              <a:t>For people with CF, the way their lungs and stomachs work is often affected. Staying physically well may require a significant amount of time and effort, eating a special diet and undergoing a range of treatments.</a:t>
            </a:r>
          </a:p>
          <a:p>
            <a:pPr marL="0" indent="0">
              <a:lnSpc>
                <a:spcPct val="100000"/>
              </a:lnSpc>
              <a:buNone/>
            </a:pPr>
            <a:endParaRPr lang="en-GB" sz="2100" dirty="0">
              <a:solidFill>
                <a:srgbClr val="092240"/>
              </a:solidFill>
              <a:latin typeface="Museo Sans 500" panose="02000000000000000000" pitchFamily="2" charset="77"/>
            </a:endParaRPr>
          </a:p>
          <a:p>
            <a:pPr marL="0" indent="0">
              <a:lnSpc>
                <a:spcPct val="100000"/>
              </a:lnSpc>
              <a:buNone/>
            </a:pPr>
            <a:r>
              <a:rPr lang="en-GB" sz="2100" dirty="0">
                <a:solidFill>
                  <a:srgbClr val="092240"/>
                </a:solidFill>
                <a:latin typeface="Museo Sans 500" panose="02000000000000000000" pitchFamily="2" charset="77"/>
              </a:rPr>
              <a:t>Let's find out about staying physically well with CF.</a:t>
            </a:r>
          </a:p>
        </p:txBody>
      </p:sp>
      <p:pic>
        <p:nvPicPr>
          <p:cNvPr id="6" name="Picture 5">
            <a:extLst>
              <a:ext uri="{FF2B5EF4-FFF2-40B4-BE49-F238E27FC236}">
                <a16:creationId xmlns:a16="http://schemas.microsoft.com/office/drawing/2014/main" id="{EA5FAEFA-7D53-7EC0-B657-76489F6FDB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409" y="1613614"/>
            <a:ext cx="3621775" cy="116831"/>
          </a:xfrm>
          <a:prstGeom prst="rect">
            <a:avLst/>
          </a:prstGeom>
        </p:spPr>
      </p:pic>
      <p:pic>
        <p:nvPicPr>
          <p:cNvPr id="8" name="Picture 7" descr="A green star with black background&#10;&#10;Description automatically generated">
            <a:extLst>
              <a:ext uri="{FF2B5EF4-FFF2-40B4-BE49-F238E27FC236}">
                <a16:creationId xmlns:a16="http://schemas.microsoft.com/office/drawing/2014/main" id="{84A5E65E-3617-C456-0AB7-F482D19736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721626">
            <a:off x="11165032" y="1018651"/>
            <a:ext cx="506810" cy="555690"/>
          </a:xfrm>
          <a:prstGeom prst="rect">
            <a:avLst/>
          </a:prstGeom>
        </p:spPr>
      </p:pic>
      <p:pic>
        <p:nvPicPr>
          <p:cNvPr id="10" name="Picture 9" descr="A red star with black background&#10;&#10;Description automatically generated">
            <a:extLst>
              <a:ext uri="{FF2B5EF4-FFF2-40B4-BE49-F238E27FC236}">
                <a16:creationId xmlns:a16="http://schemas.microsoft.com/office/drawing/2014/main" id="{5173969E-65E4-94ED-105E-1DFE3D846D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32222" y="229609"/>
            <a:ext cx="832126" cy="912382"/>
          </a:xfrm>
          <a:prstGeom prst="rect">
            <a:avLst/>
          </a:prstGeom>
        </p:spPr>
      </p:pic>
      <p:pic>
        <p:nvPicPr>
          <p:cNvPr id="4" name="Online Media 3" descr="United for a Life Unlimited: Physically Well">
            <a:hlinkClick r:id="" action="ppaction://media"/>
            <a:extLst>
              <a:ext uri="{FF2B5EF4-FFF2-40B4-BE49-F238E27FC236}">
                <a16:creationId xmlns:a16="http://schemas.microsoft.com/office/drawing/2014/main" id="{57DA9BF7-DF3E-9B86-8C94-36EBB2857479}"/>
              </a:ext>
            </a:extLst>
          </p:cNvPr>
          <p:cNvPicPr>
            <a:picLocks noRot="1" noChangeAspect="1"/>
          </p:cNvPicPr>
          <p:nvPr>
            <a:videoFile r:link="rId1"/>
          </p:nvPr>
        </p:nvPicPr>
        <p:blipFill>
          <a:blip r:embed="rId6"/>
          <a:stretch>
            <a:fillRect/>
          </a:stretch>
        </p:blipFill>
        <p:spPr>
          <a:xfrm>
            <a:off x="4512134" y="2108259"/>
            <a:ext cx="7282055" cy="4114361"/>
          </a:xfrm>
          <a:prstGeom prst="rect">
            <a:avLst/>
          </a:prstGeom>
        </p:spPr>
      </p:pic>
    </p:spTree>
    <p:extLst>
      <p:ext uri="{BB962C8B-B14F-4D97-AF65-F5344CB8AC3E}">
        <p14:creationId xmlns:p14="http://schemas.microsoft.com/office/powerpoint/2010/main" val="2473295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BF8F9"/>
        </a:solidFill>
        <a:effectLst/>
      </p:bgPr>
    </p:bg>
    <p:spTree>
      <p:nvGrpSpPr>
        <p:cNvPr id="1" name=""/>
        <p:cNvGrpSpPr/>
        <p:nvPr/>
      </p:nvGrpSpPr>
      <p:grpSpPr>
        <a:xfrm>
          <a:off x="0" y="0"/>
          <a:ext cx="0" cy="0"/>
          <a:chOff x="0" y="0"/>
          <a:chExt cx="0" cy="0"/>
        </a:xfrm>
      </p:grpSpPr>
      <p:pic>
        <p:nvPicPr>
          <p:cNvPr id="5" name="Picture 4" descr="A white circle with black background&#10;&#10;Description automatically generated">
            <a:extLst>
              <a:ext uri="{FF2B5EF4-FFF2-40B4-BE49-F238E27FC236}">
                <a16:creationId xmlns:a16="http://schemas.microsoft.com/office/drawing/2014/main" id="{B044A491-D139-C8E1-E95D-2A9B234330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3891743">
            <a:off x="-3778325" y="-3919691"/>
            <a:ext cx="12364445" cy="11431600"/>
          </a:xfrm>
          <a:prstGeom prst="rect">
            <a:avLst/>
          </a:prstGeom>
        </p:spPr>
      </p:pic>
      <p:pic>
        <p:nvPicPr>
          <p:cNvPr id="6" name="Picture 5">
            <a:extLst>
              <a:ext uri="{FF2B5EF4-FFF2-40B4-BE49-F238E27FC236}">
                <a16:creationId xmlns:a16="http://schemas.microsoft.com/office/drawing/2014/main" id="{B4F99694-2555-FDB0-FBD9-2C6EEA379C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157" y="1388327"/>
            <a:ext cx="3621775" cy="116831"/>
          </a:xfrm>
          <a:prstGeom prst="rect">
            <a:avLst/>
          </a:prstGeom>
        </p:spPr>
      </p:pic>
      <p:sp>
        <p:nvSpPr>
          <p:cNvPr id="2" name="Title 1">
            <a:extLst>
              <a:ext uri="{FF2B5EF4-FFF2-40B4-BE49-F238E27FC236}">
                <a16:creationId xmlns:a16="http://schemas.microsoft.com/office/drawing/2014/main" id="{5C5775B5-6375-F550-57DB-C57ACD703115}"/>
              </a:ext>
            </a:extLst>
          </p:cNvPr>
          <p:cNvSpPr>
            <a:spLocks noGrp="1"/>
          </p:cNvSpPr>
          <p:nvPr>
            <p:ph type="title"/>
          </p:nvPr>
        </p:nvSpPr>
        <p:spPr>
          <a:xfrm>
            <a:off x="633157" y="404881"/>
            <a:ext cx="10515600" cy="1325563"/>
          </a:xfrm>
        </p:spPr>
        <p:txBody>
          <a:bodyPr/>
          <a:lstStyle/>
          <a:p>
            <a:r>
              <a:rPr lang="en-GB" b="1" dirty="0">
                <a:solidFill>
                  <a:srgbClr val="092240"/>
                </a:solidFill>
                <a:latin typeface="Museo Sans 900" panose="02000000000000000000" pitchFamily="2" charset="77"/>
              </a:rPr>
              <a:t>Physical challenges</a:t>
            </a:r>
          </a:p>
        </p:txBody>
      </p:sp>
      <p:sp>
        <p:nvSpPr>
          <p:cNvPr id="3" name="Content Placeholder 2">
            <a:extLst>
              <a:ext uri="{FF2B5EF4-FFF2-40B4-BE49-F238E27FC236}">
                <a16:creationId xmlns:a16="http://schemas.microsoft.com/office/drawing/2014/main" id="{B23C3B5A-513D-2847-E566-16BABB4914D1}"/>
              </a:ext>
            </a:extLst>
          </p:cNvPr>
          <p:cNvSpPr>
            <a:spLocks noGrp="1"/>
          </p:cNvSpPr>
          <p:nvPr>
            <p:ph idx="1"/>
          </p:nvPr>
        </p:nvSpPr>
        <p:spPr>
          <a:xfrm>
            <a:off x="633157" y="1796109"/>
            <a:ext cx="5908964" cy="4420610"/>
          </a:xfrm>
        </p:spPr>
        <p:txBody>
          <a:bodyPr vert="horz" lIns="91440" tIns="45720" rIns="91440" bIns="45720" rtlCol="0" anchor="t">
            <a:normAutofit/>
          </a:bodyPr>
          <a:lstStyle/>
          <a:p>
            <a:pPr>
              <a:lnSpc>
                <a:spcPct val="100000"/>
              </a:lnSpc>
            </a:pPr>
            <a:r>
              <a:rPr lang="en-GB" sz="2400" dirty="0">
                <a:solidFill>
                  <a:srgbClr val="092240"/>
                </a:solidFill>
                <a:latin typeface="Museo Sans 500" panose="02000000000000000000" pitchFamily="2" charset="77"/>
              </a:rPr>
              <a:t>What physical challenges might a person with CF face?</a:t>
            </a:r>
          </a:p>
          <a:p>
            <a:pPr>
              <a:lnSpc>
                <a:spcPct val="100000"/>
              </a:lnSpc>
            </a:pPr>
            <a:endParaRPr lang="en-GB" sz="2400" dirty="0">
              <a:solidFill>
                <a:srgbClr val="092240"/>
              </a:solidFill>
              <a:latin typeface="Museo Sans 500" panose="02000000000000000000" pitchFamily="2" charset="77"/>
            </a:endParaRPr>
          </a:p>
          <a:p>
            <a:pPr>
              <a:lnSpc>
                <a:spcPct val="100000"/>
              </a:lnSpc>
            </a:pPr>
            <a:r>
              <a:rPr lang="en-GB" sz="2400" dirty="0">
                <a:solidFill>
                  <a:srgbClr val="092240"/>
                </a:solidFill>
                <a:latin typeface="Museo Sans 500" panose="02000000000000000000" pitchFamily="2" charset="77"/>
              </a:rPr>
              <a:t>How might these impact a person's day-to-day life?</a:t>
            </a:r>
          </a:p>
          <a:p>
            <a:pPr>
              <a:lnSpc>
                <a:spcPct val="100000"/>
              </a:lnSpc>
            </a:pPr>
            <a:endParaRPr lang="en-GB" sz="2400" dirty="0">
              <a:solidFill>
                <a:srgbClr val="092240"/>
              </a:solidFill>
              <a:latin typeface="Museo Sans 500" panose="02000000000000000000" pitchFamily="2" charset="77"/>
            </a:endParaRPr>
          </a:p>
          <a:p>
            <a:pPr>
              <a:lnSpc>
                <a:spcPct val="100000"/>
              </a:lnSpc>
            </a:pPr>
            <a:r>
              <a:rPr lang="en-GB" sz="2400" dirty="0">
                <a:solidFill>
                  <a:srgbClr val="092240"/>
                </a:solidFill>
                <a:latin typeface="Museo Sans 500" panose="02000000000000000000" pitchFamily="2" charset="77"/>
              </a:rPr>
              <a:t>What might people with CF do to manage the physical challenges they face, due to their condition?</a:t>
            </a:r>
          </a:p>
        </p:txBody>
      </p:sp>
      <p:pic>
        <p:nvPicPr>
          <p:cNvPr id="8" name="Picture 7" descr="A person listening to a doctor's heartbeat&#10;&#10;Description automatically generated">
            <a:extLst>
              <a:ext uri="{FF2B5EF4-FFF2-40B4-BE49-F238E27FC236}">
                <a16:creationId xmlns:a16="http://schemas.microsoft.com/office/drawing/2014/main" id="{48D3D659-FA0B-154F-91BD-5790EF5953A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436" t="346" r="23818" b="-1"/>
          <a:stretch/>
        </p:blipFill>
        <p:spPr>
          <a:xfrm>
            <a:off x="6668893" y="717764"/>
            <a:ext cx="5876221" cy="5422471"/>
          </a:xfrm>
          <a:prstGeom prst="rect">
            <a:avLst/>
          </a:prstGeom>
        </p:spPr>
      </p:pic>
    </p:spTree>
    <p:extLst>
      <p:ext uri="{BB962C8B-B14F-4D97-AF65-F5344CB8AC3E}">
        <p14:creationId xmlns:p14="http://schemas.microsoft.com/office/powerpoint/2010/main" val="37121313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BF8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26ADE-A36B-115A-AEF6-D4A31EECA7CD}"/>
              </a:ext>
            </a:extLst>
          </p:cNvPr>
          <p:cNvSpPr>
            <a:spLocks noGrp="1"/>
          </p:cNvSpPr>
          <p:nvPr>
            <p:ph type="title"/>
          </p:nvPr>
        </p:nvSpPr>
        <p:spPr>
          <a:xfrm>
            <a:off x="588762" y="378377"/>
            <a:ext cx="10515600" cy="1325563"/>
          </a:xfrm>
        </p:spPr>
        <p:txBody>
          <a:bodyPr/>
          <a:lstStyle/>
          <a:p>
            <a:r>
              <a:rPr lang="en-GB" b="1" dirty="0">
                <a:solidFill>
                  <a:srgbClr val="0C2340"/>
                </a:solidFill>
                <a:latin typeface="Museo Sans 900" panose="02000000000000000000" pitchFamily="2" charset="77"/>
              </a:rPr>
              <a:t>Mental health and wellbeing</a:t>
            </a:r>
          </a:p>
        </p:txBody>
      </p:sp>
      <p:sp>
        <p:nvSpPr>
          <p:cNvPr id="3" name="Content Placeholder 2">
            <a:extLst>
              <a:ext uri="{FF2B5EF4-FFF2-40B4-BE49-F238E27FC236}">
                <a16:creationId xmlns:a16="http://schemas.microsoft.com/office/drawing/2014/main" id="{9739984F-9237-E389-3C58-285CF258FF5A}"/>
              </a:ext>
            </a:extLst>
          </p:cNvPr>
          <p:cNvSpPr>
            <a:spLocks noGrp="1"/>
          </p:cNvSpPr>
          <p:nvPr>
            <p:ph idx="1"/>
          </p:nvPr>
        </p:nvSpPr>
        <p:spPr>
          <a:xfrm>
            <a:off x="588762" y="1864802"/>
            <a:ext cx="3771203" cy="4432155"/>
          </a:xfrm>
        </p:spPr>
        <p:txBody>
          <a:bodyPr vert="horz" lIns="91440" tIns="45720" rIns="91440" bIns="45720" rtlCol="0" anchor="t">
            <a:normAutofit/>
          </a:bodyPr>
          <a:lstStyle/>
          <a:p>
            <a:pPr marL="0" indent="0">
              <a:buNone/>
            </a:pPr>
            <a:r>
              <a:rPr lang="en-GB" sz="2400" b="1" dirty="0">
                <a:solidFill>
                  <a:srgbClr val="0C2340"/>
                </a:solidFill>
                <a:latin typeface="Museo Sans 700" panose="02000000000000000000" pitchFamily="2" charset="77"/>
              </a:rPr>
              <a:t>Do you think having a medical condition that affects you physically can also impact your mental health and wellbeing?</a:t>
            </a:r>
          </a:p>
          <a:p>
            <a:pPr marL="0" indent="0">
              <a:buNone/>
            </a:pPr>
            <a:endParaRPr lang="en-GB" sz="2400" dirty="0">
              <a:solidFill>
                <a:srgbClr val="0C2340"/>
              </a:solidFill>
              <a:latin typeface="Museo Sans 500" panose="02000000000000000000" pitchFamily="2" charset="77"/>
            </a:endParaRPr>
          </a:p>
          <a:p>
            <a:pPr marL="0" indent="0">
              <a:buNone/>
            </a:pPr>
            <a:r>
              <a:rPr lang="en-GB" sz="2400" dirty="0">
                <a:solidFill>
                  <a:srgbClr val="0C2340"/>
                </a:solidFill>
                <a:latin typeface="Museo Sans 500" panose="02000000000000000000" pitchFamily="2" charset="77"/>
              </a:rPr>
              <a:t>Let's find out about staying mentally well with CF.</a:t>
            </a:r>
          </a:p>
          <a:p>
            <a:pPr marL="0" indent="0">
              <a:buNone/>
            </a:pPr>
            <a:endParaRPr lang="en-GB" sz="2400" dirty="0">
              <a:solidFill>
                <a:srgbClr val="0C2340"/>
              </a:solidFill>
            </a:endParaRPr>
          </a:p>
          <a:p>
            <a:pPr marL="0" indent="0">
              <a:buNone/>
            </a:pPr>
            <a:endParaRPr lang="en-GB" dirty="0"/>
          </a:p>
        </p:txBody>
      </p:sp>
      <p:pic>
        <p:nvPicPr>
          <p:cNvPr id="5" name="Picture 4">
            <a:extLst>
              <a:ext uri="{FF2B5EF4-FFF2-40B4-BE49-F238E27FC236}">
                <a16:creationId xmlns:a16="http://schemas.microsoft.com/office/drawing/2014/main" id="{BBD9EA00-6E64-8300-7A05-3A3D2E4012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157" y="1388327"/>
            <a:ext cx="3621775" cy="116831"/>
          </a:xfrm>
          <a:prstGeom prst="rect">
            <a:avLst/>
          </a:prstGeom>
        </p:spPr>
      </p:pic>
      <p:pic>
        <p:nvPicPr>
          <p:cNvPr id="4" name="Online Media 3" descr="United for a Life Unlimited: Mentally Well">
            <a:hlinkClick r:id="" action="ppaction://media"/>
            <a:extLst>
              <a:ext uri="{FF2B5EF4-FFF2-40B4-BE49-F238E27FC236}">
                <a16:creationId xmlns:a16="http://schemas.microsoft.com/office/drawing/2014/main" id="{3CBF319F-3108-E04D-640F-431D6F817231}"/>
              </a:ext>
            </a:extLst>
          </p:cNvPr>
          <p:cNvPicPr>
            <a:picLocks noRot="1" noChangeAspect="1"/>
          </p:cNvPicPr>
          <p:nvPr>
            <a:videoFile r:link="rId1"/>
          </p:nvPr>
        </p:nvPicPr>
        <p:blipFill>
          <a:blip r:embed="rId4"/>
          <a:stretch>
            <a:fillRect/>
          </a:stretch>
        </p:blipFill>
        <p:spPr>
          <a:xfrm>
            <a:off x="4359965" y="1971544"/>
            <a:ext cx="7466673" cy="4218670"/>
          </a:xfrm>
          <a:prstGeom prst="rect">
            <a:avLst/>
          </a:prstGeom>
        </p:spPr>
      </p:pic>
    </p:spTree>
    <p:extLst>
      <p:ext uri="{BB962C8B-B14F-4D97-AF65-F5344CB8AC3E}">
        <p14:creationId xmlns:p14="http://schemas.microsoft.com/office/powerpoint/2010/main" val="2305523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CFDF6"/>
        </a:solidFill>
        <a:effectLst/>
      </p:bgPr>
    </p:bg>
    <p:spTree>
      <p:nvGrpSpPr>
        <p:cNvPr id="1" name=""/>
        <p:cNvGrpSpPr/>
        <p:nvPr/>
      </p:nvGrpSpPr>
      <p:grpSpPr>
        <a:xfrm>
          <a:off x="0" y="0"/>
          <a:ext cx="0" cy="0"/>
          <a:chOff x="0" y="0"/>
          <a:chExt cx="0" cy="0"/>
        </a:xfrm>
      </p:grpSpPr>
      <p:sp>
        <p:nvSpPr>
          <p:cNvPr id="14" name="Graphic 10">
            <a:extLst>
              <a:ext uri="{FF2B5EF4-FFF2-40B4-BE49-F238E27FC236}">
                <a16:creationId xmlns:a16="http://schemas.microsoft.com/office/drawing/2014/main" id="{F70DF353-8866-EA67-F74D-ED3C73BDB46E}"/>
              </a:ext>
            </a:extLst>
          </p:cNvPr>
          <p:cNvSpPr/>
          <p:nvPr/>
        </p:nvSpPr>
        <p:spPr>
          <a:xfrm rot="4378659">
            <a:off x="10449189" y="-778417"/>
            <a:ext cx="3036651" cy="2826881"/>
          </a:xfrm>
          <a:custGeom>
            <a:avLst/>
            <a:gdLst>
              <a:gd name="connsiteX0" fmla="*/ 2424643 w 2424728"/>
              <a:gd name="connsiteY0" fmla="*/ 925988 h 2257229"/>
              <a:gd name="connsiteX1" fmla="*/ 2418197 w 2424728"/>
              <a:gd name="connsiteY1" fmla="*/ 1085848 h 2257229"/>
              <a:gd name="connsiteX2" fmla="*/ 2366281 w 2424728"/>
              <a:gd name="connsiteY2" fmla="*/ 1445481 h 2257229"/>
              <a:gd name="connsiteX3" fmla="*/ 2287689 w 2424728"/>
              <a:gd name="connsiteY3" fmla="*/ 1745999 h 2257229"/>
              <a:gd name="connsiteX4" fmla="*/ 2228847 w 2424728"/>
              <a:gd name="connsiteY4" fmla="*/ 1882576 h 2257229"/>
              <a:gd name="connsiteX5" fmla="*/ 2172371 w 2424728"/>
              <a:gd name="connsiteY5" fmla="*/ 1945429 h 2257229"/>
              <a:gd name="connsiteX6" fmla="*/ 2046321 w 2424728"/>
              <a:gd name="connsiteY6" fmla="*/ 2048025 h 2257229"/>
              <a:gd name="connsiteX7" fmla="*/ 1778894 w 2424728"/>
              <a:gd name="connsiteY7" fmla="*/ 2223933 h 2257229"/>
              <a:gd name="connsiteX8" fmla="*/ 1696632 w 2424728"/>
              <a:gd name="connsiteY8" fmla="*/ 2246633 h 2257229"/>
              <a:gd name="connsiteX9" fmla="*/ 1533377 w 2424728"/>
              <a:gd name="connsiteY9" fmla="*/ 2253800 h 2257229"/>
              <a:gd name="connsiteX10" fmla="*/ 1466615 w 2424728"/>
              <a:gd name="connsiteY10" fmla="*/ 2255068 h 2257229"/>
              <a:gd name="connsiteX11" fmla="*/ 1122343 w 2424728"/>
              <a:gd name="connsiteY11" fmla="*/ 2256097 h 2257229"/>
              <a:gd name="connsiteX12" fmla="*/ 963340 w 2424728"/>
              <a:gd name="connsiteY12" fmla="*/ 2250165 h 2257229"/>
              <a:gd name="connsiteX13" fmla="*/ 879810 w 2424728"/>
              <a:gd name="connsiteY13" fmla="*/ 2243513 h 2257229"/>
              <a:gd name="connsiteX14" fmla="*/ 769430 w 2424728"/>
              <a:gd name="connsiteY14" fmla="*/ 2202844 h 2257229"/>
              <a:gd name="connsiteX15" fmla="*/ 548911 w 2424728"/>
              <a:gd name="connsiteY15" fmla="*/ 2041921 h 2257229"/>
              <a:gd name="connsiteX16" fmla="*/ 417752 w 2424728"/>
              <a:gd name="connsiteY16" fmla="*/ 1930753 h 2257229"/>
              <a:gd name="connsiteX17" fmla="*/ 287827 w 2424728"/>
              <a:gd name="connsiteY17" fmla="*/ 1799491 h 2257229"/>
              <a:gd name="connsiteX18" fmla="*/ 222436 w 2424728"/>
              <a:gd name="connsiteY18" fmla="*/ 1701113 h 2257229"/>
              <a:gd name="connsiteX19" fmla="*/ 98786 w 2424728"/>
              <a:gd name="connsiteY19" fmla="*/ 1499694 h 2257229"/>
              <a:gd name="connsiteX20" fmla="*/ 25337 w 2424728"/>
              <a:gd name="connsiteY20" fmla="*/ 1372032 h 2257229"/>
              <a:gd name="connsiteX21" fmla="*/ 12410 w 2424728"/>
              <a:gd name="connsiteY21" fmla="*/ 1319088 h 2257229"/>
              <a:gd name="connsiteX22" fmla="*/ 1334 w 2424728"/>
              <a:gd name="connsiteY22" fmla="*/ 1142460 h 2257229"/>
              <a:gd name="connsiteX23" fmla="*/ 648 w 2424728"/>
              <a:gd name="connsiteY23" fmla="*/ 985789 h 2257229"/>
              <a:gd name="connsiteX24" fmla="*/ 6718 w 2424728"/>
              <a:gd name="connsiteY24" fmla="*/ 829358 h 2257229"/>
              <a:gd name="connsiteX25" fmla="*/ 22320 w 2424728"/>
              <a:gd name="connsiteY25" fmla="*/ 672002 h 2257229"/>
              <a:gd name="connsiteX26" fmla="*/ 64428 w 2424728"/>
              <a:gd name="connsiteY26" fmla="*/ 559976 h 2257229"/>
              <a:gd name="connsiteX27" fmla="*/ 182694 w 2424728"/>
              <a:gd name="connsiteY27" fmla="*/ 402722 h 2257229"/>
              <a:gd name="connsiteX28" fmla="*/ 284981 w 2424728"/>
              <a:gd name="connsiteY28" fmla="*/ 289908 h 2257229"/>
              <a:gd name="connsiteX29" fmla="*/ 390457 w 2424728"/>
              <a:gd name="connsiteY29" fmla="*/ 213613 h 2257229"/>
              <a:gd name="connsiteX30" fmla="*/ 687134 w 2424728"/>
              <a:gd name="connsiteY30" fmla="*/ 91472 h 2257229"/>
              <a:gd name="connsiteX31" fmla="*/ 1002945 w 2424728"/>
              <a:gd name="connsiteY31" fmla="*/ 18674 h 2257229"/>
              <a:gd name="connsiteX32" fmla="*/ 1158622 w 2424728"/>
              <a:gd name="connsiteY32" fmla="*/ 3244 h 2257229"/>
              <a:gd name="connsiteX33" fmla="*/ 1287827 w 2424728"/>
              <a:gd name="connsiteY33" fmla="*/ 398 h 2257229"/>
              <a:gd name="connsiteX34" fmla="*/ 1466032 w 2424728"/>
              <a:gd name="connsiteY34" fmla="*/ 13394 h 2257229"/>
              <a:gd name="connsiteX35" fmla="*/ 1615262 w 2424728"/>
              <a:gd name="connsiteY35" fmla="*/ 39180 h 2257229"/>
              <a:gd name="connsiteX36" fmla="*/ 1713571 w 2424728"/>
              <a:gd name="connsiteY36" fmla="*/ 80328 h 2257229"/>
              <a:gd name="connsiteX37" fmla="*/ 2005516 w 2424728"/>
              <a:gd name="connsiteY37" fmla="*/ 282330 h 2257229"/>
              <a:gd name="connsiteX38" fmla="*/ 2141168 w 2424728"/>
              <a:gd name="connsiteY38" fmla="*/ 394836 h 2257229"/>
              <a:gd name="connsiteX39" fmla="*/ 2206319 w 2424728"/>
              <a:gd name="connsiteY39" fmla="*/ 454192 h 2257229"/>
              <a:gd name="connsiteX40" fmla="*/ 2276579 w 2424728"/>
              <a:gd name="connsiteY40" fmla="*/ 523149 h 2257229"/>
              <a:gd name="connsiteX41" fmla="*/ 2357057 w 2424728"/>
              <a:gd name="connsiteY41" fmla="*/ 617481 h 2257229"/>
              <a:gd name="connsiteX42" fmla="*/ 2410927 w 2424728"/>
              <a:gd name="connsiteY42" fmla="*/ 753166 h 2257229"/>
              <a:gd name="connsiteX43" fmla="*/ 2423340 w 2424728"/>
              <a:gd name="connsiteY43" fmla="*/ 864437 h 2257229"/>
              <a:gd name="connsiteX44" fmla="*/ 2424643 w 2424728"/>
              <a:gd name="connsiteY44" fmla="*/ 925988 h 2257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424728" h="2257229">
                <a:moveTo>
                  <a:pt x="2424643" y="925988"/>
                </a:moveTo>
                <a:cubicBezTo>
                  <a:pt x="2425294" y="984555"/>
                  <a:pt x="2422140" y="1035201"/>
                  <a:pt x="2418197" y="1085848"/>
                </a:cubicBezTo>
                <a:cubicBezTo>
                  <a:pt x="2408835" y="1206891"/>
                  <a:pt x="2390319" y="1326598"/>
                  <a:pt x="2366281" y="1445481"/>
                </a:cubicBezTo>
                <a:cubicBezTo>
                  <a:pt x="2345707" y="1547082"/>
                  <a:pt x="2321018" y="1647724"/>
                  <a:pt x="2287689" y="1745999"/>
                </a:cubicBezTo>
                <a:cubicBezTo>
                  <a:pt x="2271744" y="1793045"/>
                  <a:pt x="2254599" y="1839679"/>
                  <a:pt x="2228847" y="1882576"/>
                </a:cubicBezTo>
                <a:cubicBezTo>
                  <a:pt x="2214068" y="1907230"/>
                  <a:pt x="2193083" y="1926330"/>
                  <a:pt x="2172371" y="1945429"/>
                </a:cubicBezTo>
                <a:cubicBezTo>
                  <a:pt x="2132526" y="1982223"/>
                  <a:pt x="2089972" y="2015861"/>
                  <a:pt x="2046321" y="2048025"/>
                </a:cubicBezTo>
                <a:cubicBezTo>
                  <a:pt x="1960322" y="2111427"/>
                  <a:pt x="1872025" y="2171332"/>
                  <a:pt x="1778894" y="2223933"/>
                </a:cubicBezTo>
                <a:cubicBezTo>
                  <a:pt x="1753107" y="2238506"/>
                  <a:pt x="1726053" y="2244987"/>
                  <a:pt x="1696632" y="2246633"/>
                </a:cubicBezTo>
                <a:cubicBezTo>
                  <a:pt x="1642248" y="2249685"/>
                  <a:pt x="1587830" y="2251982"/>
                  <a:pt x="1533377" y="2253800"/>
                </a:cubicBezTo>
                <a:cubicBezTo>
                  <a:pt x="1511123" y="2254554"/>
                  <a:pt x="1488869" y="2254417"/>
                  <a:pt x="1466615" y="2255068"/>
                </a:cubicBezTo>
                <a:cubicBezTo>
                  <a:pt x="1351880" y="2258394"/>
                  <a:pt x="1237077" y="2257160"/>
                  <a:pt x="1122343" y="2256097"/>
                </a:cubicBezTo>
                <a:cubicBezTo>
                  <a:pt x="1069331" y="2255617"/>
                  <a:pt x="1016284" y="2253937"/>
                  <a:pt x="963340" y="2250165"/>
                </a:cubicBezTo>
                <a:cubicBezTo>
                  <a:pt x="935462" y="2248176"/>
                  <a:pt x="907653" y="2245398"/>
                  <a:pt x="879810" y="2243513"/>
                </a:cubicBezTo>
                <a:cubicBezTo>
                  <a:pt x="838731" y="2240735"/>
                  <a:pt x="803377" y="2224310"/>
                  <a:pt x="769430" y="2202844"/>
                </a:cubicBezTo>
                <a:cubicBezTo>
                  <a:pt x="692312" y="2154118"/>
                  <a:pt x="620029" y="2098809"/>
                  <a:pt x="548911" y="2041921"/>
                </a:cubicBezTo>
                <a:cubicBezTo>
                  <a:pt x="504128" y="2006123"/>
                  <a:pt x="460271" y="1969158"/>
                  <a:pt x="417752" y="1930753"/>
                </a:cubicBezTo>
                <a:cubicBezTo>
                  <a:pt x="372009" y="1889434"/>
                  <a:pt x="326198" y="1848046"/>
                  <a:pt x="287827" y="1799491"/>
                </a:cubicBezTo>
                <a:cubicBezTo>
                  <a:pt x="263378" y="1768562"/>
                  <a:pt x="243696" y="1734237"/>
                  <a:pt x="222436" y="1701113"/>
                </a:cubicBezTo>
                <a:cubicBezTo>
                  <a:pt x="179882" y="1634796"/>
                  <a:pt x="138666" y="1567622"/>
                  <a:pt x="98786" y="1499694"/>
                </a:cubicBezTo>
                <a:cubicBezTo>
                  <a:pt x="73926" y="1457346"/>
                  <a:pt x="49409" y="1414826"/>
                  <a:pt x="25337" y="1372032"/>
                </a:cubicBezTo>
                <a:cubicBezTo>
                  <a:pt x="16250" y="1355847"/>
                  <a:pt x="14673" y="1337159"/>
                  <a:pt x="12410" y="1319088"/>
                </a:cubicBezTo>
                <a:cubicBezTo>
                  <a:pt x="5072" y="1260452"/>
                  <a:pt x="3083" y="1201474"/>
                  <a:pt x="1334" y="1142460"/>
                </a:cubicBezTo>
                <a:cubicBezTo>
                  <a:pt x="-209" y="1090203"/>
                  <a:pt x="-380" y="1037979"/>
                  <a:pt x="648" y="985789"/>
                </a:cubicBezTo>
                <a:cubicBezTo>
                  <a:pt x="1677" y="933634"/>
                  <a:pt x="3323" y="881479"/>
                  <a:pt x="6718" y="829358"/>
                </a:cubicBezTo>
                <a:cubicBezTo>
                  <a:pt x="10147" y="776689"/>
                  <a:pt x="14742" y="724225"/>
                  <a:pt x="22320" y="672002"/>
                </a:cubicBezTo>
                <a:cubicBezTo>
                  <a:pt x="28183" y="631437"/>
                  <a:pt x="42036" y="594301"/>
                  <a:pt x="64428" y="559976"/>
                </a:cubicBezTo>
                <a:cubicBezTo>
                  <a:pt x="100329" y="504872"/>
                  <a:pt x="140483" y="453026"/>
                  <a:pt x="182694" y="402722"/>
                </a:cubicBezTo>
                <a:cubicBezTo>
                  <a:pt x="215338" y="363803"/>
                  <a:pt x="249457" y="326256"/>
                  <a:pt x="284981" y="289908"/>
                </a:cubicBezTo>
                <a:cubicBezTo>
                  <a:pt x="315876" y="258293"/>
                  <a:pt x="350887" y="233295"/>
                  <a:pt x="390457" y="213613"/>
                </a:cubicBezTo>
                <a:cubicBezTo>
                  <a:pt x="486469" y="165813"/>
                  <a:pt x="584950" y="124185"/>
                  <a:pt x="687134" y="91472"/>
                </a:cubicBezTo>
                <a:cubicBezTo>
                  <a:pt x="790347" y="58451"/>
                  <a:pt x="895549" y="33762"/>
                  <a:pt x="1002945" y="18674"/>
                </a:cubicBezTo>
                <a:cubicBezTo>
                  <a:pt x="1054655" y="11405"/>
                  <a:pt x="1106501" y="6124"/>
                  <a:pt x="1158622" y="3244"/>
                </a:cubicBezTo>
                <a:cubicBezTo>
                  <a:pt x="1201690" y="878"/>
                  <a:pt x="1244724" y="-802"/>
                  <a:pt x="1287827" y="398"/>
                </a:cubicBezTo>
                <a:cubicBezTo>
                  <a:pt x="1347388" y="2044"/>
                  <a:pt x="1406847" y="5713"/>
                  <a:pt x="1466032" y="13394"/>
                </a:cubicBezTo>
                <a:cubicBezTo>
                  <a:pt x="1516164" y="19874"/>
                  <a:pt x="1565815" y="28687"/>
                  <a:pt x="1615262" y="39180"/>
                </a:cubicBezTo>
                <a:cubicBezTo>
                  <a:pt x="1650752" y="46723"/>
                  <a:pt x="1682539" y="62737"/>
                  <a:pt x="1713571" y="80328"/>
                </a:cubicBezTo>
                <a:cubicBezTo>
                  <a:pt x="1816887" y="138964"/>
                  <a:pt x="1912179" y="209258"/>
                  <a:pt x="2005516" y="282330"/>
                </a:cubicBezTo>
                <a:cubicBezTo>
                  <a:pt x="2051808" y="318575"/>
                  <a:pt x="2096796" y="356328"/>
                  <a:pt x="2141168" y="394836"/>
                </a:cubicBezTo>
                <a:cubicBezTo>
                  <a:pt x="2163353" y="414072"/>
                  <a:pt x="2184441" y="434578"/>
                  <a:pt x="2206319" y="454192"/>
                </a:cubicBezTo>
                <a:cubicBezTo>
                  <a:pt x="2230767" y="476137"/>
                  <a:pt x="2253776" y="499592"/>
                  <a:pt x="2276579" y="523149"/>
                </a:cubicBezTo>
                <a:cubicBezTo>
                  <a:pt x="2305348" y="552878"/>
                  <a:pt x="2332472" y="584082"/>
                  <a:pt x="2357057" y="617481"/>
                </a:cubicBezTo>
                <a:cubicBezTo>
                  <a:pt x="2386924" y="658080"/>
                  <a:pt x="2401943" y="704406"/>
                  <a:pt x="2410927" y="753166"/>
                </a:cubicBezTo>
                <a:cubicBezTo>
                  <a:pt x="2417682" y="789959"/>
                  <a:pt x="2421282" y="827061"/>
                  <a:pt x="2423340" y="864437"/>
                </a:cubicBezTo>
                <a:cubicBezTo>
                  <a:pt x="2424609" y="887583"/>
                  <a:pt x="2424300" y="910660"/>
                  <a:pt x="2424643" y="925988"/>
                </a:cubicBezTo>
                <a:close/>
              </a:path>
            </a:pathLst>
          </a:custGeom>
          <a:solidFill>
            <a:srgbClr val="EBF8F9"/>
          </a:solidFill>
          <a:ln w="3429" cap="flat">
            <a:noFill/>
            <a:prstDash val="solid"/>
            <a:miter/>
          </a:ln>
        </p:spPr>
        <p:txBody>
          <a:bodyPr rtlCol="0" anchor="ctr"/>
          <a:lstStyle/>
          <a:p>
            <a:endParaRPr lang="en-US"/>
          </a:p>
        </p:txBody>
      </p:sp>
      <p:sp>
        <p:nvSpPr>
          <p:cNvPr id="12" name="Graphic 10">
            <a:extLst>
              <a:ext uri="{FF2B5EF4-FFF2-40B4-BE49-F238E27FC236}">
                <a16:creationId xmlns:a16="http://schemas.microsoft.com/office/drawing/2014/main" id="{009022CC-3720-EC85-6048-5087B1D1177E}"/>
              </a:ext>
            </a:extLst>
          </p:cNvPr>
          <p:cNvSpPr/>
          <p:nvPr/>
        </p:nvSpPr>
        <p:spPr>
          <a:xfrm>
            <a:off x="6096000" y="5039678"/>
            <a:ext cx="3036651" cy="2826881"/>
          </a:xfrm>
          <a:custGeom>
            <a:avLst/>
            <a:gdLst>
              <a:gd name="connsiteX0" fmla="*/ 2424643 w 2424728"/>
              <a:gd name="connsiteY0" fmla="*/ 925988 h 2257229"/>
              <a:gd name="connsiteX1" fmla="*/ 2418197 w 2424728"/>
              <a:gd name="connsiteY1" fmla="*/ 1085848 h 2257229"/>
              <a:gd name="connsiteX2" fmla="*/ 2366281 w 2424728"/>
              <a:gd name="connsiteY2" fmla="*/ 1445481 h 2257229"/>
              <a:gd name="connsiteX3" fmla="*/ 2287689 w 2424728"/>
              <a:gd name="connsiteY3" fmla="*/ 1745999 h 2257229"/>
              <a:gd name="connsiteX4" fmla="*/ 2228847 w 2424728"/>
              <a:gd name="connsiteY4" fmla="*/ 1882576 h 2257229"/>
              <a:gd name="connsiteX5" fmla="*/ 2172371 w 2424728"/>
              <a:gd name="connsiteY5" fmla="*/ 1945429 h 2257229"/>
              <a:gd name="connsiteX6" fmla="*/ 2046321 w 2424728"/>
              <a:gd name="connsiteY6" fmla="*/ 2048025 h 2257229"/>
              <a:gd name="connsiteX7" fmla="*/ 1778894 w 2424728"/>
              <a:gd name="connsiteY7" fmla="*/ 2223933 h 2257229"/>
              <a:gd name="connsiteX8" fmla="*/ 1696632 w 2424728"/>
              <a:gd name="connsiteY8" fmla="*/ 2246633 h 2257229"/>
              <a:gd name="connsiteX9" fmla="*/ 1533377 w 2424728"/>
              <a:gd name="connsiteY9" fmla="*/ 2253800 h 2257229"/>
              <a:gd name="connsiteX10" fmla="*/ 1466615 w 2424728"/>
              <a:gd name="connsiteY10" fmla="*/ 2255068 h 2257229"/>
              <a:gd name="connsiteX11" fmla="*/ 1122343 w 2424728"/>
              <a:gd name="connsiteY11" fmla="*/ 2256097 h 2257229"/>
              <a:gd name="connsiteX12" fmla="*/ 963340 w 2424728"/>
              <a:gd name="connsiteY12" fmla="*/ 2250165 h 2257229"/>
              <a:gd name="connsiteX13" fmla="*/ 879810 w 2424728"/>
              <a:gd name="connsiteY13" fmla="*/ 2243513 h 2257229"/>
              <a:gd name="connsiteX14" fmla="*/ 769430 w 2424728"/>
              <a:gd name="connsiteY14" fmla="*/ 2202844 h 2257229"/>
              <a:gd name="connsiteX15" fmla="*/ 548911 w 2424728"/>
              <a:gd name="connsiteY15" fmla="*/ 2041921 h 2257229"/>
              <a:gd name="connsiteX16" fmla="*/ 417752 w 2424728"/>
              <a:gd name="connsiteY16" fmla="*/ 1930753 h 2257229"/>
              <a:gd name="connsiteX17" fmla="*/ 287827 w 2424728"/>
              <a:gd name="connsiteY17" fmla="*/ 1799491 h 2257229"/>
              <a:gd name="connsiteX18" fmla="*/ 222436 w 2424728"/>
              <a:gd name="connsiteY18" fmla="*/ 1701113 h 2257229"/>
              <a:gd name="connsiteX19" fmla="*/ 98786 w 2424728"/>
              <a:gd name="connsiteY19" fmla="*/ 1499694 h 2257229"/>
              <a:gd name="connsiteX20" fmla="*/ 25337 w 2424728"/>
              <a:gd name="connsiteY20" fmla="*/ 1372032 h 2257229"/>
              <a:gd name="connsiteX21" fmla="*/ 12410 w 2424728"/>
              <a:gd name="connsiteY21" fmla="*/ 1319088 h 2257229"/>
              <a:gd name="connsiteX22" fmla="*/ 1334 w 2424728"/>
              <a:gd name="connsiteY22" fmla="*/ 1142460 h 2257229"/>
              <a:gd name="connsiteX23" fmla="*/ 648 w 2424728"/>
              <a:gd name="connsiteY23" fmla="*/ 985789 h 2257229"/>
              <a:gd name="connsiteX24" fmla="*/ 6718 w 2424728"/>
              <a:gd name="connsiteY24" fmla="*/ 829358 h 2257229"/>
              <a:gd name="connsiteX25" fmla="*/ 22320 w 2424728"/>
              <a:gd name="connsiteY25" fmla="*/ 672002 h 2257229"/>
              <a:gd name="connsiteX26" fmla="*/ 64428 w 2424728"/>
              <a:gd name="connsiteY26" fmla="*/ 559976 h 2257229"/>
              <a:gd name="connsiteX27" fmla="*/ 182694 w 2424728"/>
              <a:gd name="connsiteY27" fmla="*/ 402722 h 2257229"/>
              <a:gd name="connsiteX28" fmla="*/ 284981 w 2424728"/>
              <a:gd name="connsiteY28" fmla="*/ 289908 h 2257229"/>
              <a:gd name="connsiteX29" fmla="*/ 390457 w 2424728"/>
              <a:gd name="connsiteY29" fmla="*/ 213613 h 2257229"/>
              <a:gd name="connsiteX30" fmla="*/ 687134 w 2424728"/>
              <a:gd name="connsiteY30" fmla="*/ 91472 h 2257229"/>
              <a:gd name="connsiteX31" fmla="*/ 1002945 w 2424728"/>
              <a:gd name="connsiteY31" fmla="*/ 18674 h 2257229"/>
              <a:gd name="connsiteX32" fmla="*/ 1158622 w 2424728"/>
              <a:gd name="connsiteY32" fmla="*/ 3244 h 2257229"/>
              <a:gd name="connsiteX33" fmla="*/ 1287827 w 2424728"/>
              <a:gd name="connsiteY33" fmla="*/ 398 h 2257229"/>
              <a:gd name="connsiteX34" fmla="*/ 1466032 w 2424728"/>
              <a:gd name="connsiteY34" fmla="*/ 13394 h 2257229"/>
              <a:gd name="connsiteX35" fmla="*/ 1615262 w 2424728"/>
              <a:gd name="connsiteY35" fmla="*/ 39180 h 2257229"/>
              <a:gd name="connsiteX36" fmla="*/ 1713571 w 2424728"/>
              <a:gd name="connsiteY36" fmla="*/ 80328 h 2257229"/>
              <a:gd name="connsiteX37" fmla="*/ 2005516 w 2424728"/>
              <a:gd name="connsiteY37" fmla="*/ 282330 h 2257229"/>
              <a:gd name="connsiteX38" fmla="*/ 2141168 w 2424728"/>
              <a:gd name="connsiteY38" fmla="*/ 394836 h 2257229"/>
              <a:gd name="connsiteX39" fmla="*/ 2206319 w 2424728"/>
              <a:gd name="connsiteY39" fmla="*/ 454192 h 2257229"/>
              <a:gd name="connsiteX40" fmla="*/ 2276579 w 2424728"/>
              <a:gd name="connsiteY40" fmla="*/ 523149 h 2257229"/>
              <a:gd name="connsiteX41" fmla="*/ 2357057 w 2424728"/>
              <a:gd name="connsiteY41" fmla="*/ 617481 h 2257229"/>
              <a:gd name="connsiteX42" fmla="*/ 2410927 w 2424728"/>
              <a:gd name="connsiteY42" fmla="*/ 753166 h 2257229"/>
              <a:gd name="connsiteX43" fmla="*/ 2423340 w 2424728"/>
              <a:gd name="connsiteY43" fmla="*/ 864437 h 2257229"/>
              <a:gd name="connsiteX44" fmla="*/ 2424643 w 2424728"/>
              <a:gd name="connsiteY44" fmla="*/ 925988 h 2257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424728" h="2257229">
                <a:moveTo>
                  <a:pt x="2424643" y="925988"/>
                </a:moveTo>
                <a:cubicBezTo>
                  <a:pt x="2425294" y="984555"/>
                  <a:pt x="2422140" y="1035201"/>
                  <a:pt x="2418197" y="1085848"/>
                </a:cubicBezTo>
                <a:cubicBezTo>
                  <a:pt x="2408835" y="1206891"/>
                  <a:pt x="2390319" y="1326598"/>
                  <a:pt x="2366281" y="1445481"/>
                </a:cubicBezTo>
                <a:cubicBezTo>
                  <a:pt x="2345707" y="1547082"/>
                  <a:pt x="2321018" y="1647724"/>
                  <a:pt x="2287689" y="1745999"/>
                </a:cubicBezTo>
                <a:cubicBezTo>
                  <a:pt x="2271744" y="1793045"/>
                  <a:pt x="2254599" y="1839679"/>
                  <a:pt x="2228847" y="1882576"/>
                </a:cubicBezTo>
                <a:cubicBezTo>
                  <a:pt x="2214068" y="1907230"/>
                  <a:pt x="2193083" y="1926330"/>
                  <a:pt x="2172371" y="1945429"/>
                </a:cubicBezTo>
                <a:cubicBezTo>
                  <a:pt x="2132526" y="1982223"/>
                  <a:pt x="2089972" y="2015861"/>
                  <a:pt x="2046321" y="2048025"/>
                </a:cubicBezTo>
                <a:cubicBezTo>
                  <a:pt x="1960322" y="2111427"/>
                  <a:pt x="1872025" y="2171332"/>
                  <a:pt x="1778894" y="2223933"/>
                </a:cubicBezTo>
                <a:cubicBezTo>
                  <a:pt x="1753107" y="2238506"/>
                  <a:pt x="1726053" y="2244987"/>
                  <a:pt x="1696632" y="2246633"/>
                </a:cubicBezTo>
                <a:cubicBezTo>
                  <a:pt x="1642248" y="2249685"/>
                  <a:pt x="1587830" y="2251982"/>
                  <a:pt x="1533377" y="2253800"/>
                </a:cubicBezTo>
                <a:cubicBezTo>
                  <a:pt x="1511123" y="2254554"/>
                  <a:pt x="1488869" y="2254417"/>
                  <a:pt x="1466615" y="2255068"/>
                </a:cubicBezTo>
                <a:cubicBezTo>
                  <a:pt x="1351880" y="2258394"/>
                  <a:pt x="1237077" y="2257160"/>
                  <a:pt x="1122343" y="2256097"/>
                </a:cubicBezTo>
                <a:cubicBezTo>
                  <a:pt x="1069331" y="2255617"/>
                  <a:pt x="1016284" y="2253937"/>
                  <a:pt x="963340" y="2250165"/>
                </a:cubicBezTo>
                <a:cubicBezTo>
                  <a:pt x="935462" y="2248176"/>
                  <a:pt x="907653" y="2245398"/>
                  <a:pt x="879810" y="2243513"/>
                </a:cubicBezTo>
                <a:cubicBezTo>
                  <a:pt x="838731" y="2240735"/>
                  <a:pt x="803377" y="2224310"/>
                  <a:pt x="769430" y="2202844"/>
                </a:cubicBezTo>
                <a:cubicBezTo>
                  <a:pt x="692312" y="2154118"/>
                  <a:pt x="620029" y="2098809"/>
                  <a:pt x="548911" y="2041921"/>
                </a:cubicBezTo>
                <a:cubicBezTo>
                  <a:pt x="504128" y="2006123"/>
                  <a:pt x="460271" y="1969158"/>
                  <a:pt x="417752" y="1930753"/>
                </a:cubicBezTo>
                <a:cubicBezTo>
                  <a:pt x="372009" y="1889434"/>
                  <a:pt x="326198" y="1848046"/>
                  <a:pt x="287827" y="1799491"/>
                </a:cubicBezTo>
                <a:cubicBezTo>
                  <a:pt x="263378" y="1768562"/>
                  <a:pt x="243696" y="1734237"/>
                  <a:pt x="222436" y="1701113"/>
                </a:cubicBezTo>
                <a:cubicBezTo>
                  <a:pt x="179882" y="1634796"/>
                  <a:pt x="138666" y="1567622"/>
                  <a:pt x="98786" y="1499694"/>
                </a:cubicBezTo>
                <a:cubicBezTo>
                  <a:pt x="73926" y="1457346"/>
                  <a:pt x="49409" y="1414826"/>
                  <a:pt x="25337" y="1372032"/>
                </a:cubicBezTo>
                <a:cubicBezTo>
                  <a:pt x="16250" y="1355847"/>
                  <a:pt x="14673" y="1337159"/>
                  <a:pt x="12410" y="1319088"/>
                </a:cubicBezTo>
                <a:cubicBezTo>
                  <a:pt x="5072" y="1260452"/>
                  <a:pt x="3083" y="1201474"/>
                  <a:pt x="1334" y="1142460"/>
                </a:cubicBezTo>
                <a:cubicBezTo>
                  <a:pt x="-209" y="1090203"/>
                  <a:pt x="-380" y="1037979"/>
                  <a:pt x="648" y="985789"/>
                </a:cubicBezTo>
                <a:cubicBezTo>
                  <a:pt x="1677" y="933634"/>
                  <a:pt x="3323" y="881479"/>
                  <a:pt x="6718" y="829358"/>
                </a:cubicBezTo>
                <a:cubicBezTo>
                  <a:pt x="10147" y="776689"/>
                  <a:pt x="14742" y="724225"/>
                  <a:pt x="22320" y="672002"/>
                </a:cubicBezTo>
                <a:cubicBezTo>
                  <a:pt x="28183" y="631437"/>
                  <a:pt x="42036" y="594301"/>
                  <a:pt x="64428" y="559976"/>
                </a:cubicBezTo>
                <a:cubicBezTo>
                  <a:pt x="100329" y="504872"/>
                  <a:pt x="140483" y="453026"/>
                  <a:pt x="182694" y="402722"/>
                </a:cubicBezTo>
                <a:cubicBezTo>
                  <a:pt x="215338" y="363803"/>
                  <a:pt x="249457" y="326256"/>
                  <a:pt x="284981" y="289908"/>
                </a:cubicBezTo>
                <a:cubicBezTo>
                  <a:pt x="315876" y="258293"/>
                  <a:pt x="350887" y="233295"/>
                  <a:pt x="390457" y="213613"/>
                </a:cubicBezTo>
                <a:cubicBezTo>
                  <a:pt x="486469" y="165813"/>
                  <a:pt x="584950" y="124185"/>
                  <a:pt x="687134" y="91472"/>
                </a:cubicBezTo>
                <a:cubicBezTo>
                  <a:pt x="790347" y="58451"/>
                  <a:pt x="895549" y="33762"/>
                  <a:pt x="1002945" y="18674"/>
                </a:cubicBezTo>
                <a:cubicBezTo>
                  <a:pt x="1054655" y="11405"/>
                  <a:pt x="1106501" y="6124"/>
                  <a:pt x="1158622" y="3244"/>
                </a:cubicBezTo>
                <a:cubicBezTo>
                  <a:pt x="1201690" y="878"/>
                  <a:pt x="1244724" y="-802"/>
                  <a:pt x="1287827" y="398"/>
                </a:cubicBezTo>
                <a:cubicBezTo>
                  <a:pt x="1347388" y="2044"/>
                  <a:pt x="1406847" y="5713"/>
                  <a:pt x="1466032" y="13394"/>
                </a:cubicBezTo>
                <a:cubicBezTo>
                  <a:pt x="1516164" y="19874"/>
                  <a:pt x="1565815" y="28687"/>
                  <a:pt x="1615262" y="39180"/>
                </a:cubicBezTo>
                <a:cubicBezTo>
                  <a:pt x="1650752" y="46723"/>
                  <a:pt x="1682539" y="62737"/>
                  <a:pt x="1713571" y="80328"/>
                </a:cubicBezTo>
                <a:cubicBezTo>
                  <a:pt x="1816887" y="138964"/>
                  <a:pt x="1912179" y="209258"/>
                  <a:pt x="2005516" y="282330"/>
                </a:cubicBezTo>
                <a:cubicBezTo>
                  <a:pt x="2051808" y="318575"/>
                  <a:pt x="2096796" y="356328"/>
                  <a:pt x="2141168" y="394836"/>
                </a:cubicBezTo>
                <a:cubicBezTo>
                  <a:pt x="2163353" y="414072"/>
                  <a:pt x="2184441" y="434578"/>
                  <a:pt x="2206319" y="454192"/>
                </a:cubicBezTo>
                <a:cubicBezTo>
                  <a:pt x="2230767" y="476137"/>
                  <a:pt x="2253776" y="499592"/>
                  <a:pt x="2276579" y="523149"/>
                </a:cubicBezTo>
                <a:cubicBezTo>
                  <a:pt x="2305348" y="552878"/>
                  <a:pt x="2332472" y="584082"/>
                  <a:pt x="2357057" y="617481"/>
                </a:cubicBezTo>
                <a:cubicBezTo>
                  <a:pt x="2386924" y="658080"/>
                  <a:pt x="2401943" y="704406"/>
                  <a:pt x="2410927" y="753166"/>
                </a:cubicBezTo>
                <a:cubicBezTo>
                  <a:pt x="2417682" y="789959"/>
                  <a:pt x="2421282" y="827061"/>
                  <a:pt x="2423340" y="864437"/>
                </a:cubicBezTo>
                <a:cubicBezTo>
                  <a:pt x="2424609" y="887583"/>
                  <a:pt x="2424300" y="910660"/>
                  <a:pt x="2424643" y="925988"/>
                </a:cubicBezTo>
                <a:close/>
              </a:path>
            </a:pathLst>
          </a:custGeom>
          <a:solidFill>
            <a:srgbClr val="EBF8F9"/>
          </a:solidFill>
          <a:ln w="342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D39BDE1C-5EBB-547F-7FBF-96FB4A290FA0}"/>
              </a:ext>
            </a:extLst>
          </p:cNvPr>
          <p:cNvSpPr>
            <a:spLocks noGrp="1"/>
          </p:cNvSpPr>
          <p:nvPr>
            <p:ph type="title"/>
          </p:nvPr>
        </p:nvSpPr>
        <p:spPr>
          <a:xfrm>
            <a:off x="633157" y="404881"/>
            <a:ext cx="10515600" cy="1325563"/>
          </a:xfrm>
        </p:spPr>
        <p:txBody>
          <a:bodyPr/>
          <a:lstStyle/>
          <a:p>
            <a:r>
              <a:rPr lang="en-GB" b="1" dirty="0">
                <a:solidFill>
                  <a:srgbClr val="0C2340"/>
                </a:solidFill>
                <a:latin typeface="Museo Sans 900" panose="02000000000000000000" pitchFamily="2" charset="77"/>
              </a:rPr>
              <a:t>Mental challenges</a:t>
            </a:r>
          </a:p>
        </p:txBody>
      </p:sp>
      <p:sp>
        <p:nvSpPr>
          <p:cNvPr id="3" name="Content Placeholder 2">
            <a:extLst>
              <a:ext uri="{FF2B5EF4-FFF2-40B4-BE49-F238E27FC236}">
                <a16:creationId xmlns:a16="http://schemas.microsoft.com/office/drawing/2014/main" id="{F2F1594C-AC6F-3640-D5E7-3DD44D401698}"/>
              </a:ext>
            </a:extLst>
          </p:cNvPr>
          <p:cNvSpPr>
            <a:spLocks noGrp="1"/>
          </p:cNvSpPr>
          <p:nvPr>
            <p:ph idx="1"/>
          </p:nvPr>
        </p:nvSpPr>
        <p:spPr>
          <a:xfrm>
            <a:off x="633157" y="1810203"/>
            <a:ext cx="5686961" cy="4420610"/>
          </a:xfrm>
        </p:spPr>
        <p:txBody>
          <a:bodyPr vert="horz" lIns="91440" tIns="45720" rIns="91440" bIns="45720" rtlCol="0" anchor="t">
            <a:normAutofit/>
          </a:bodyPr>
          <a:lstStyle/>
          <a:p>
            <a:pPr>
              <a:lnSpc>
                <a:spcPct val="100000"/>
              </a:lnSpc>
            </a:pPr>
            <a:r>
              <a:rPr lang="en-GB" sz="2400" dirty="0">
                <a:solidFill>
                  <a:srgbClr val="092240"/>
                </a:solidFill>
                <a:latin typeface="Museo Sans 500" panose="02000000000000000000" pitchFamily="2" charset="77"/>
              </a:rPr>
              <a:t>How might living with CF affect a person's mental health?</a:t>
            </a:r>
          </a:p>
          <a:p>
            <a:pPr>
              <a:lnSpc>
                <a:spcPct val="100000"/>
              </a:lnSpc>
            </a:pPr>
            <a:endParaRPr lang="en-US" sz="2400" dirty="0">
              <a:solidFill>
                <a:srgbClr val="092240"/>
              </a:solidFill>
              <a:latin typeface="Museo Sans 500" panose="02000000000000000000" pitchFamily="2" charset="77"/>
            </a:endParaRPr>
          </a:p>
          <a:p>
            <a:pPr>
              <a:lnSpc>
                <a:spcPct val="100000"/>
              </a:lnSpc>
            </a:pPr>
            <a:r>
              <a:rPr lang="en-GB" sz="2400" dirty="0">
                <a:solidFill>
                  <a:srgbClr val="092240"/>
                </a:solidFill>
                <a:latin typeface="Museo Sans 500" panose="02000000000000000000" pitchFamily="2" charset="77"/>
              </a:rPr>
              <a:t>What thoughts and feelings might a person with CF experience relating to their condition?</a:t>
            </a:r>
          </a:p>
          <a:p>
            <a:pPr>
              <a:lnSpc>
                <a:spcPct val="100000"/>
              </a:lnSpc>
            </a:pPr>
            <a:endParaRPr lang="en-GB" sz="2400" dirty="0">
              <a:solidFill>
                <a:srgbClr val="092240"/>
              </a:solidFill>
              <a:latin typeface="Museo Sans 500" panose="02000000000000000000" pitchFamily="2" charset="77"/>
            </a:endParaRPr>
          </a:p>
          <a:p>
            <a:pPr>
              <a:lnSpc>
                <a:spcPct val="100000"/>
              </a:lnSpc>
            </a:pPr>
            <a:r>
              <a:rPr lang="en-GB" sz="2400" dirty="0">
                <a:solidFill>
                  <a:srgbClr val="092240"/>
                </a:solidFill>
                <a:latin typeface="Museo Sans 500" panose="02000000000000000000" pitchFamily="2" charset="77"/>
              </a:rPr>
              <a:t>What strategies might a person with CF use to protect their mental health and wellbeing?</a:t>
            </a:r>
          </a:p>
        </p:txBody>
      </p:sp>
      <p:pic>
        <p:nvPicPr>
          <p:cNvPr id="4" name="Picture 3">
            <a:extLst>
              <a:ext uri="{FF2B5EF4-FFF2-40B4-BE49-F238E27FC236}">
                <a16:creationId xmlns:a16="http://schemas.microsoft.com/office/drawing/2014/main" id="{80BC2229-4F03-456C-B4D5-0ED3292302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3157" y="1388327"/>
            <a:ext cx="3621775" cy="116831"/>
          </a:xfrm>
          <a:prstGeom prst="rect">
            <a:avLst/>
          </a:prstGeom>
        </p:spPr>
      </p:pic>
      <p:pic>
        <p:nvPicPr>
          <p:cNvPr id="8" name="Picture 7" descr="A head with flowers in it&#10;&#10;Description automatically generated">
            <a:extLst>
              <a:ext uri="{FF2B5EF4-FFF2-40B4-BE49-F238E27FC236}">
                <a16:creationId xmlns:a16="http://schemas.microsoft.com/office/drawing/2014/main" id="{160252DB-125A-029A-DC19-047EA8BA67A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862" r="23197" b="-1112"/>
          <a:stretch/>
        </p:blipFill>
        <p:spPr>
          <a:xfrm>
            <a:off x="6914758" y="260856"/>
            <a:ext cx="5897954" cy="6336287"/>
          </a:xfrm>
          <a:prstGeom prst="rect">
            <a:avLst/>
          </a:prstGeom>
        </p:spPr>
      </p:pic>
    </p:spTree>
    <p:extLst>
      <p:ext uri="{BB962C8B-B14F-4D97-AF65-F5344CB8AC3E}">
        <p14:creationId xmlns:p14="http://schemas.microsoft.com/office/powerpoint/2010/main" val="31336379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7b9d21a-925a-49e9-93d7-9782020f3462">
      <Terms xmlns="http://schemas.microsoft.com/office/infopath/2007/PartnerControls"/>
    </lcf76f155ced4ddcb4097134ff3c332f>
    <TaxCatchAll xmlns="f405e823-ec5d-4772-af58-273ea8b79ff6"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DCF772F6850E04BBC59E1F63187FC6F" ma:contentTypeVersion="18" ma:contentTypeDescription="Create a new document." ma:contentTypeScope="" ma:versionID="833eb3dee03de706b959573fd3b810d3">
  <xsd:schema xmlns:xsd="http://www.w3.org/2001/XMLSchema" xmlns:xs="http://www.w3.org/2001/XMLSchema" xmlns:p="http://schemas.microsoft.com/office/2006/metadata/properties" xmlns:ns2="97b9d21a-925a-49e9-93d7-9782020f3462" xmlns:ns3="f405e823-ec5d-4772-af58-273ea8b79ff6" targetNamespace="http://schemas.microsoft.com/office/2006/metadata/properties" ma:root="true" ma:fieldsID="fffd1232843c5f41e1b24312dcb66d17" ns2:_="" ns3:_="">
    <xsd:import namespace="97b9d21a-925a-49e9-93d7-9782020f3462"/>
    <xsd:import namespace="f405e823-ec5d-4772-af58-273ea8b79ff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DateTaken"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b9d21a-925a-49e9-93d7-9782020f346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007704f-416d-454c-bbc2-f265cb201e3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405e823-ec5d-4772-af58-273ea8b79ff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627ba6a-fb28-4be6-a75f-18e169db53bd}" ma:internalName="TaxCatchAll" ma:showField="CatchAllData" ma:web="f405e823-ec5d-4772-af58-273ea8b79ff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5C3B50F-7B76-4C92-BFFA-BC72BAB3F7E5}">
  <ds:schemaRefs>
    <ds:schemaRef ds:uri="http://schemas.microsoft.com/office/2006/metadata/properties"/>
    <ds:schemaRef ds:uri="http://schemas.microsoft.com/office/infopath/2007/PartnerControls"/>
    <ds:schemaRef ds:uri="97b9d21a-925a-49e9-93d7-9782020f3462"/>
    <ds:schemaRef ds:uri="f405e823-ec5d-4772-af58-273ea8b79ff6"/>
  </ds:schemaRefs>
</ds:datastoreItem>
</file>

<file path=customXml/itemProps2.xml><?xml version="1.0" encoding="utf-8"?>
<ds:datastoreItem xmlns:ds="http://schemas.openxmlformats.org/officeDocument/2006/customXml" ds:itemID="{5A357695-990D-4AD8-800F-6B2C6B8BF01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7b9d21a-925a-49e9-93d7-9782020f3462"/>
    <ds:schemaRef ds:uri="f405e823-ec5d-4772-af58-273ea8b79ff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2F7663F-CEDD-4E7E-BD01-D60BD7B657B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1003</Words>
  <Application>Microsoft Office PowerPoint</Application>
  <PresentationFormat>Widescreen</PresentationFormat>
  <Paragraphs>76</Paragraphs>
  <Slides>19</Slides>
  <Notes>1</Notes>
  <HiddenSlides>0</HiddenSlides>
  <MMClips>4</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Living with Cystic Fibrosis</vt:lpstr>
      <vt:lpstr>In this lesson, we'll...</vt:lpstr>
      <vt:lpstr>What is cystic fibrosis (CF)?</vt:lpstr>
      <vt:lpstr>An invisible condition?</vt:lpstr>
      <vt:lpstr>How CF affects the body</vt:lpstr>
      <vt:lpstr>Physical health and wellbeing</vt:lpstr>
      <vt:lpstr>Physical challenges</vt:lpstr>
      <vt:lpstr>Mental health and wellbeing</vt:lpstr>
      <vt:lpstr>Mental challenges</vt:lpstr>
      <vt:lpstr>The body image issue</vt:lpstr>
      <vt:lpstr>PowerPoint Presentation</vt:lpstr>
      <vt:lpstr>Body image and CF</vt:lpstr>
      <vt:lpstr>Body positivity</vt:lpstr>
      <vt:lpstr>The bigger picture</vt:lpstr>
      <vt:lpstr>Awareness and understanding</vt:lpstr>
      <vt:lpstr>Let's recap...</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Faye Booth</dc:creator>
  <cp:lastModifiedBy>Faye Booth</cp:lastModifiedBy>
  <cp:revision>564</cp:revision>
  <dcterms:created xsi:type="dcterms:W3CDTF">2024-04-18T09:55:28Z</dcterms:created>
  <dcterms:modified xsi:type="dcterms:W3CDTF">2024-05-21T10:42:26Z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0x0101008DCF772F6850E04BBC59E1F63187FC6F</vt:lpwstr>
  </property>
  <property fmtid="{D5CDD505-2E9C-101B-9397-08002B2CF9AE}" pid="3" name="MediaServiceImageTags">
    <vt:lpwstr/>
  </property>
</Properties>
</file>