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2"/>
  </p:notesMasterIdLst>
  <p:sldIdLst>
    <p:sldId id="270" r:id="rId5"/>
    <p:sldId id="257" r:id="rId6"/>
    <p:sldId id="258" r:id="rId7"/>
    <p:sldId id="259" r:id="rId8"/>
    <p:sldId id="260" r:id="rId9"/>
    <p:sldId id="266" r:id="rId10"/>
    <p:sldId id="261" r:id="rId11"/>
    <p:sldId id="272" r:id="rId12"/>
    <p:sldId id="273" r:id="rId13"/>
    <p:sldId id="274" r:id="rId14"/>
    <p:sldId id="275" r:id="rId15"/>
    <p:sldId id="276" r:id="rId16"/>
    <p:sldId id="278" r:id="rId17"/>
    <p:sldId id="280" r:id="rId18"/>
    <p:sldId id="281" r:id="rId19"/>
    <p:sldId id="279" r:id="rId20"/>
    <p:sldId id="277" r:id="rId21"/>
    <p:sldId id="282" r:id="rId22"/>
    <p:sldId id="283" r:id="rId23"/>
    <p:sldId id="284" r:id="rId24"/>
    <p:sldId id="285" r:id="rId25"/>
    <p:sldId id="287" r:id="rId26"/>
    <p:sldId id="263" r:id="rId27"/>
    <p:sldId id="264" r:id="rId28"/>
    <p:sldId id="265" r:id="rId29"/>
    <p:sldId id="267" r:id="rId30"/>
    <p:sldId id="271" r:id="rId31"/>
  </p:sldIdLst>
  <p:sldSz cx="12192000" cy="6858000"/>
  <p:notesSz cx="6858000" cy="9144000"/>
  <p:embeddedFontLst>
    <p:embeddedFont>
      <p:font typeface="Museo Sans 500" panose="02000000000000000000" charset="0"/>
      <p:regular r:id="rId33"/>
      <p:italic r:id="rId34"/>
    </p:embeddedFont>
    <p:embeddedFont>
      <p:font typeface="Museo Sans 700" panose="02000000000000000000" charset="0"/>
      <p:regular r:id="rId35"/>
      <p:bold r:id="rId36"/>
    </p:embeddedFont>
    <p:embeddedFont>
      <p:font typeface="Museo Sans 900" panose="02000000000000000000" charset="0"/>
      <p:bold r:id="rId37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5"/>
    <a:srgbClr val="0C2340"/>
    <a:srgbClr val="EBF8F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5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Booth" userId="S::faye.booth@educationcompany.co.uk::d3db5133-954f-4a14-819c-c964e48f1803" providerId="AD" clId="Web-{23C7B055-E80C-F988-AACF-05EAF9064C45}"/>
    <pc:docChg chg="modSld">
      <pc:chgData name="Faye Booth" userId="S::faye.booth@educationcompany.co.uk::d3db5133-954f-4a14-819c-c964e48f1803" providerId="AD" clId="Web-{23C7B055-E80C-F988-AACF-05EAF9064C45}" dt="2024-05-15T12:56:23.161" v="61"/>
      <pc:docMkLst>
        <pc:docMk/>
      </pc:docMkLst>
      <pc:sldChg chg="modNotes">
        <pc:chgData name="Faye Booth" userId="S::faye.booth@educationcompany.co.uk::d3db5133-954f-4a14-819c-c964e48f1803" providerId="AD" clId="Web-{23C7B055-E80C-F988-AACF-05EAF9064C45}" dt="2024-05-15T12:56:23.161" v="61"/>
        <pc:sldMkLst>
          <pc:docMk/>
          <pc:sldMk cId="4064396150" sldId="270"/>
        </pc:sldMkLst>
      </pc:sldChg>
    </pc:docChg>
  </pc:docChgLst>
  <pc:docChgLst>
    <pc:chgData clId="Web-{23C7B055-E80C-F988-AACF-05EAF9064C45}"/>
    <pc:docChg chg="modSld">
      <pc:chgData name="" userId="" providerId="" clId="Web-{23C7B055-E80C-F988-AACF-05EAF9064C45}" dt="2024-05-15T12:55:15.158" v="0"/>
      <pc:docMkLst>
        <pc:docMk/>
      </pc:docMkLst>
      <pc:sldChg chg="modNotes">
        <pc:chgData name="" userId="" providerId="" clId="Web-{23C7B055-E80C-F988-AACF-05EAF9064C45}" dt="2024-05-15T12:55:15.158" v="0"/>
        <pc:sldMkLst>
          <pc:docMk/>
          <pc:sldMk cId="4064396150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C5074-3CE4-434B-851E-4CA1659614EA}" type="datetimeFigureOut"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66AF4-9104-474D-BE7F-C8B90B167F7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2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You'll need to select the option to 'enable content' at the start of this slide show presentation, in order to be able to view the videos.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66AF4-9104-474D-BE7F-C8B90B167F7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7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lhyAkUx69U?feature=oembed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g24S_pSmo?feature=oembed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BB00575-85A0-3394-5354-923F621A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56">
            <a:off x="-1156805" y="1542884"/>
            <a:ext cx="9144000" cy="845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836" y="3432974"/>
            <a:ext cx="7129668" cy="2224502"/>
          </a:xfrm>
        </p:spPr>
        <p:txBody>
          <a:bodyPr>
            <a:normAutofit fontScale="90000"/>
          </a:bodyPr>
          <a:lstStyle/>
          <a:p>
            <a:pPr algn="l"/>
            <a:r>
              <a:rPr lang="en-GB" sz="80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CF is for </a:t>
            </a:r>
            <a:br>
              <a:rPr lang="en-GB" sz="8000" b="1" dirty="0">
                <a:solidFill>
                  <a:srgbClr val="0C2340"/>
                </a:solidFill>
                <a:latin typeface="Museo Sans 900" panose="02000000000000000000" pitchFamily="2" charset="77"/>
              </a:rPr>
            </a:br>
            <a:r>
              <a:rPr lang="en-GB" sz="8000" b="1" dirty="0">
                <a:solidFill>
                  <a:srgbClr val="0C2340"/>
                </a:solidFill>
                <a:latin typeface="Museo Sans 900" panose="02000000000000000000" pitchFamily="2" charset="77"/>
              </a:rPr>
              <a:t>Cystic Fibrosis</a:t>
            </a:r>
            <a:endParaRPr lang="en-GB" sz="8000" b="1" dirty="0">
              <a:solidFill>
                <a:srgbClr val="0C2340"/>
              </a:solidFill>
              <a:latin typeface="Museo Sans 900" panose="02000000000000000000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8E187937-B343-31D2-E4FB-C2224A0B3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344280"/>
            <a:ext cx="3158987" cy="898609"/>
          </a:xfrm>
          <a:prstGeom prst="rect">
            <a:avLst/>
          </a:prstGeom>
        </p:spPr>
      </p:pic>
      <p:pic>
        <p:nvPicPr>
          <p:cNvPr id="15" name="Picture 1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89B8105A-B895-FC7D-C861-BD59D6552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9" y="2867190"/>
            <a:ext cx="729422" cy="799772"/>
          </a:xfrm>
          <a:prstGeom prst="rect">
            <a:avLst/>
          </a:prstGeom>
        </p:spPr>
      </p:pic>
      <p:pic>
        <p:nvPicPr>
          <p:cNvPr id="17" name="Picture 16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752030F3-CA2E-1559-61B2-7CCAF3188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17">
            <a:off x="1606351" y="5375764"/>
            <a:ext cx="4471229" cy="563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5E2C5-5717-1101-B264-7086393A87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7" t="2905" r="17810" b="2977"/>
          <a:stretch/>
        </p:blipFill>
        <p:spPr>
          <a:xfrm>
            <a:off x="6400949" y="-1185366"/>
            <a:ext cx="6351315" cy="55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ethoscope and a heart&#10;&#10;Description automatically generated">
            <a:extLst>
              <a:ext uri="{FF2B5EF4-FFF2-40B4-BE49-F238E27FC236}">
                <a16:creationId xmlns:a16="http://schemas.microsoft.com/office/drawing/2014/main" id="{2CE1D49C-55FA-F2B6-F897-39115E7DF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65" y="1467509"/>
            <a:ext cx="5834069" cy="5834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3. A stethoscope.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4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4. Creon.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6" name="Picture 5" descr="A red and white pill&#10;&#10;Description automatically generated">
            <a:extLst>
              <a:ext uri="{FF2B5EF4-FFF2-40B4-BE49-F238E27FC236}">
                <a16:creationId xmlns:a16="http://schemas.microsoft.com/office/drawing/2014/main" id="{58674C4A-58A5-4EA0-DF0C-811CCACC8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53" y="2046325"/>
            <a:ext cx="4644094" cy="46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yelling&#10;&#10;Description automatically generated">
            <a:extLst>
              <a:ext uri="{FF2B5EF4-FFF2-40B4-BE49-F238E27FC236}">
                <a16:creationId xmlns:a16="http://schemas.microsoft.com/office/drawing/2014/main" id="{A3ACBDFB-D6C4-7F2D-6781-F7B531702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44" y="1836462"/>
            <a:ext cx="5167312" cy="5167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5. Obstreperous.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device with a black background&#10;&#10;Description automatically generated">
            <a:extLst>
              <a:ext uri="{FF2B5EF4-FFF2-40B4-BE49-F238E27FC236}">
                <a16:creationId xmlns:a16="http://schemas.microsoft.com/office/drawing/2014/main" id="{BBAB3D4B-4D6C-4BCF-F180-3584DE277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26" y="1898672"/>
            <a:ext cx="5244548" cy="5244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6. A nebuliser.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7. Nearly 40 tablets a day.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6" name="Picture 5" descr="A pill box with different pills in it&#10;&#10;Description automatically generated">
            <a:extLst>
              <a:ext uri="{FF2B5EF4-FFF2-40B4-BE49-F238E27FC236}">
                <a16:creationId xmlns:a16="http://schemas.microsoft.com/office/drawing/2014/main" id="{6837B69D-8796-F0E4-7A21-C730874B68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19380"/>
          <a:stretch/>
        </p:blipFill>
        <p:spPr>
          <a:xfrm>
            <a:off x="3277052" y="2289498"/>
            <a:ext cx="6281530" cy="45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emoji with green liquid&#10;&#10;Description automatically generated">
            <a:extLst>
              <a:ext uri="{FF2B5EF4-FFF2-40B4-BE49-F238E27FC236}">
                <a16:creationId xmlns:a16="http://schemas.microsoft.com/office/drawing/2014/main" id="{8B1F5416-2C95-E11F-DC0A-4F2533418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14" y="1862229"/>
            <a:ext cx="4995771" cy="4995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8. Vomit.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9. Thicker and stickier.</a:t>
            </a:r>
            <a:endParaRPr lang="en-GB" sz="2400" b="1" dirty="0">
              <a:latin typeface="Museo Sans 700" panose="02000000000000000000" pitchFamily="2" charset="77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6" name="Picture 5" descr="A green liquid dripping down&#10;&#10;Description automatically generated">
            <a:extLst>
              <a:ext uri="{FF2B5EF4-FFF2-40B4-BE49-F238E27FC236}">
                <a16:creationId xmlns:a16="http://schemas.microsoft.com/office/drawing/2014/main" id="{BF3C28CB-055C-C5DB-0616-53E41EB7C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14" y="1958828"/>
            <a:ext cx="4899172" cy="48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  <a:defRPr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10. No, CF is not contagious.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8" name="Picture 7" descr="A cartoon of a person with a virus&#10;&#10;Description automatically generated">
            <a:extLst>
              <a:ext uri="{FF2B5EF4-FFF2-40B4-BE49-F238E27FC236}">
                <a16:creationId xmlns:a16="http://schemas.microsoft.com/office/drawing/2014/main" id="{2B75BE97-A4DE-667A-063D-06F205428D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14" y="2226969"/>
            <a:ext cx="4701209" cy="47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  <a:defRPr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11. Huff.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DA47F-283E-9216-C9BB-F4A7C1F90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91" y="2213635"/>
            <a:ext cx="4810017" cy="48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  <a:defRPr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12. Antibiotics.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7" name="Picture 6" descr="A cartoon of a pill bottle&#10;&#10;Description automatically generated">
            <a:extLst>
              <a:ext uri="{FF2B5EF4-FFF2-40B4-BE49-F238E27FC236}">
                <a16:creationId xmlns:a16="http://schemas.microsoft.com/office/drawing/2014/main" id="{AB8DE79D-5FA3-8338-CC37-FB72C5B10F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59" y="2011319"/>
            <a:ext cx="4846681" cy="48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787A4BAB-E053-6BCD-7431-A000CD5AFF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848" y="-5121598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9A23D-3ECB-CC3B-11DA-6A0376EC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5666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In this lesson, we will learn...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88E44-AB1C-6BBA-0F14-91CF3525D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27" y="2212591"/>
            <a:ext cx="6808374" cy="461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What the condition called cystic fibrosis is.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8C291-80C3-C064-3798-49517E7BE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25349"/>
            <a:ext cx="3621775" cy="116831"/>
          </a:xfrm>
          <a:prstGeom prst="rect">
            <a:avLst/>
          </a:prstGeom>
        </p:spPr>
      </p:pic>
      <p:pic>
        <p:nvPicPr>
          <p:cNvPr id="11" name="Picture 10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CC8D5266-9CA0-616D-CF0A-B7EB3E618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" y="4008439"/>
            <a:ext cx="510275" cy="559489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6A545B9E-7497-5D1F-EA32-2876BC11F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040181"/>
            <a:ext cx="510275" cy="559489"/>
          </a:xfrm>
          <a:prstGeom prst="rect">
            <a:avLst/>
          </a:prstGeom>
        </p:spPr>
      </p:pic>
      <p:pic>
        <p:nvPicPr>
          <p:cNvPr id="15" name="Picture 14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C6C11F1B-FC9E-BA57-7483-F904603C4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077312"/>
            <a:ext cx="510275" cy="5594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5889E0-765E-E55B-01BE-7F044FD6F6E7}"/>
              </a:ext>
            </a:extLst>
          </p:cNvPr>
          <p:cNvSpPr txBox="1"/>
          <p:nvPr/>
        </p:nvSpPr>
        <p:spPr>
          <a:xfrm>
            <a:off x="1145627" y="3158054"/>
            <a:ext cx="7142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How cystic fibrosis affects the body.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D11285-9AFD-11E1-D4BB-10F91406C42D}"/>
              </a:ext>
            </a:extLst>
          </p:cNvPr>
          <p:cNvSpPr txBox="1"/>
          <p:nvPr/>
        </p:nvSpPr>
        <p:spPr>
          <a:xfrm>
            <a:off x="1145628" y="4103517"/>
            <a:ext cx="60403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What life is like for children who have cystic fibrosis.</a:t>
            </a:r>
          </a:p>
        </p:txBody>
      </p:sp>
      <p:pic>
        <p:nvPicPr>
          <p:cNvPr id="21" name="Picture 20" descr="A cartoon of a person with a flu&#10;&#10;Description automatically generated">
            <a:extLst>
              <a:ext uri="{FF2B5EF4-FFF2-40B4-BE49-F238E27FC236}">
                <a16:creationId xmlns:a16="http://schemas.microsoft.com/office/drawing/2014/main" id="{73A9067C-CE38-B0FB-F7AE-51AE743F0C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r="13005"/>
          <a:stretch/>
        </p:blipFill>
        <p:spPr>
          <a:xfrm>
            <a:off x="7098393" y="1090015"/>
            <a:ext cx="512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  <a:defRPr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13. Once a year.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7" name="Picture 6" descr="A yellow and black calendar with a number&#10;&#10;Description automatically generated">
            <a:extLst>
              <a:ext uri="{FF2B5EF4-FFF2-40B4-BE49-F238E27FC236}">
                <a16:creationId xmlns:a16="http://schemas.microsoft.com/office/drawing/2014/main" id="{EA5622DE-46DE-7C9C-222E-052F92BCA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65" y="2213635"/>
            <a:ext cx="4767470" cy="47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570" y="1704022"/>
            <a:ext cx="9006859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  <a:defRPr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14. The bugs that people with CF carry in their lungs would be dangerous for another person with CF and could cause a serious infection.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9" name="Picture 8" descr="A cartoon of a child wearing a face mask&#10;&#10;Description automatically generated">
            <a:extLst>
              <a:ext uri="{FF2B5EF4-FFF2-40B4-BE49-F238E27FC236}">
                <a16:creationId xmlns:a16="http://schemas.microsoft.com/office/drawing/2014/main" id="{93A28C77-8DA9-FEF6-AFDA-6CA073052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07" y="2717115"/>
            <a:ext cx="4542183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  <a:defRPr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15. Kindness and understanding.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F5AB3-CD1B-16AD-5588-8B0DAE4808ED}"/>
              </a:ext>
            </a:extLst>
          </p:cNvPr>
          <p:cNvSpPr txBox="1"/>
          <p:nvPr/>
        </p:nvSpPr>
        <p:spPr>
          <a:xfrm>
            <a:off x="838200" y="5725199"/>
            <a:ext cx="72074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Is there anything you don't understand about CF or anything else you'd like to ask about CF?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5" name="Picture 4" descr="A hands holding a heart&#10;&#10;Description automatically generated">
            <a:extLst>
              <a:ext uri="{FF2B5EF4-FFF2-40B4-BE49-F238E27FC236}">
                <a16:creationId xmlns:a16="http://schemas.microsoft.com/office/drawing/2014/main" id="{BFA78854-DA59-65B5-301A-8204AA7C44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85" y="1664676"/>
            <a:ext cx="3904230" cy="39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D90F-C13A-A168-4213-D57BA523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1" y="44324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Living with CF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4E2BD-90A8-036D-417B-34C1800E5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583" y="2165955"/>
            <a:ext cx="5162237" cy="44250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What do you think it might be like to live with CF?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What are some things a child with CF might have to do that you don't have to do?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How could you support a friend with CF?</a:t>
            </a:r>
          </a:p>
        </p:txBody>
      </p:sp>
      <p:pic>
        <p:nvPicPr>
          <p:cNvPr id="6" name="Picture 5" descr="A doctor examining a child&#10;&#10;Description automatically generated">
            <a:extLst>
              <a:ext uri="{FF2B5EF4-FFF2-40B4-BE49-F238E27FC236}">
                <a16:creationId xmlns:a16="http://schemas.microsoft.com/office/drawing/2014/main" id="{EF6A410E-0A5E-1923-4122-A71CD4E7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1" t="3429" r="25981" b="2624"/>
          <a:stretch/>
        </p:blipFill>
        <p:spPr>
          <a:xfrm>
            <a:off x="6370820" y="602915"/>
            <a:ext cx="5619415" cy="6502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0B953-D356-5693-A510-53437C608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1" y="1501330"/>
            <a:ext cx="3621775" cy="116831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BA439BB5-70F7-A515-E893-AD0295660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2" y="2048795"/>
            <a:ext cx="531482" cy="582742"/>
          </a:xfrm>
          <a:prstGeom prst="rect">
            <a:avLst/>
          </a:prstGeom>
        </p:spPr>
      </p:pic>
      <p:pic>
        <p:nvPicPr>
          <p:cNvPr id="9" name="Picture 8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07ED954D-A544-FE2D-7A22-8B8921372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2" y="3289181"/>
            <a:ext cx="531482" cy="582742"/>
          </a:xfrm>
          <a:prstGeom prst="rect">
            <a:avLst/>
          </a:prstGeom>
        </p:spPr>
      </p:pic>
      <p:pic>
        <p:nvPicPr>
          <p:cNvPr id="10" name="Picture 9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5F70AB4B-AA18-D69B-504B-DE3DE81FC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2" y="4898361"/>
            <a:ext cx="531482" cy="5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0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3E664368-963F-F96B-3549-6BF5979E9B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5637">
            <a:off x="-1239979" y="-3267213"/>
            <a:ext cx="14451177" cy="8321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3C49D-4566-3CAC-0229-00ED3D3FB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3" y="1334423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F2373B-4D77-7C4E-9614-1CE8AAD8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32131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Understanding life with CF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E383-A0E1-16F7-E813-E3E07C492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3" y="1496224"/>
            <a:ext cx="10987992" cy="13255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To get an even better understanding of what it's like to live with CF, we can watch another video. This one is called 'CF: What's it all about?'. It will remind us of some of the things we have learnt today.</a:t>
            </a:r>
          </a:p>
        </p:txBody>
      </p:sp>
      <p:pic>
        <p:nvPicPr>
          <p:cNvPr id="4" name="Online Media 3" descr="CF: What's it all about? | A film for children">
            <a:hlinkClick r:id="" action="ppaction://media"/>
            <a:extLst>
              <a:ext uri="{FF2B5EF4-FFF2-40B4-BE49-F238E27FC236}">
                <a16:creationId xmlns:a16="http://schemas.microsoft.com/office/drawing/2014/main" id="{03ADDCB7-2318-5B18-6E18-D5E3842EA6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144289" y="2194560"/>
            <a:ext cx="8005164" cy="45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C5D2-7FA8-182A-A1A5-B7D9007B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18" y="36512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Same, but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1B033-53E8-B6E6-5A68-2D5DC7565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311" y="2042532"/>
            <a:ext cx="5421063" cy="44250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What do you have in common with any of the children in the video?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What are some differences between you and the children in the video?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Museo Sans 500" panose="02000000000000000000" pitchFamily="2" charset="77"/>
              </a:rPr>
              <a:t>What would you like to ask the children in the video or say to them if you met them?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678CC-A52B-1BA3-C0A1-76BBA2C9A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8" y="1366419"/>
            <a:ext cx="3621775" cy="116831"/>
          </a:xfrm>
          <a:prstGeom prst="rect">
            <a:avLst/>
          </a:prstGeom>
        </p:spPr>
      </p:pic>
      <p:pic>
        <p:nvPicPr>
          <p:cNvPr id="7" name="Picture 6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9635F35B-E48A-B6AD-134A-9754C6FA3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9" y="1960470"/>
            <a:ext cx="531482" cy="582742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58645C79-2712-6553-67E8-F1896B4FF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9" y="3132490"/>
            <a:ext cx="531482" cy="582742"/>
          </a:xfrm>
          <a:prstGeom prst="rect">
            <a:avLst/>
          </a:prstGeom>
        </p:spPr>
      </p:pic>
      <p:pic>
        <p:nvPicPr>
          <p:cNvPr id="9" name="Picture 8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AC4B7884-9963-C521-2D63-B278ED165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9" y="4344405"/>
            <a:ext cx="531482" cy="582742"/>
          </a:xfrm>
          <a:prstGeom prst="rect">
            <a:avLst/>
          </a:prstGeom>
        </p:spPr>
      </p:pic>
      <p:pic>
        <p:nvPicPr>
          <p:cNvPr id="11" name="Picture 10" descr="A drawing of two boys hugging&#10;&#10;Description automatically generated">
            <a:extLst>
              <a:ext uri="{FF2B5EF4-FFF2-40B4-BE49-F238E27FC236}">
                <a16:creationId xmlns:a16="http://schemas.microsoft.com/office/drawing/2014/main" id="{C4046350-3501-F323-634B-8E570AD83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47" y="603859"/>
            <a:ext cx="5659454" cy="56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12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55F25-FB47-BCCE-0259-3D26369B8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00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Today, we have...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88D6-AD71-A829-AB7E-98804D3F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17" y="2320275"/>
            <a:ext cx="5088589" cy="3457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Learnt about the condition cystic fibrosis.</a:t>
            </a:r>
          </a:p>
          <a:p>
            <a:pPr marL="0" indent="0">
              <a:buNone/>
            </a:pPr>
            <a:endParaRPr lang="en-US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Learnt about how CF affects the body.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Learnt about what life is like for children who have CF.</a:t>
            </a:r>
          </a:p>
          <a:p>
            <a:pPr marL="457200" indent="-45720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7E193-BB11-05BA-5BFC-E8F3CD719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88101" y="1535803"/>
            <a:ext cx="3463977" cy="111741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60AA146F-C2BB-F137-9626-FD5F3E30E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7352"/>
            <a:ext cx="531482" cy="582742"/>
          </a:xfrm>
          <a:prstGeom prst="rect">
            <a:avLst/>
          </a:prstGeom>
        </p:spPr>
      </p:pic>
      <p:pic>
        <p:nvPicPr>
          <p:cNvPr id="9" name="Picture 8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D532476D-F43A-EC58-E0CD-EF7D75DA1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66320"/>
            <a:ext cx="531482" cy="582742"/>
          </a:xfrm>
          <a:prstGeom prst="rect">
            <a:avLst/>
          </a:prstGeom>
        </p:spPr>
      </p:pic>
      <p:pic>
        <p:nvPicPr>
          <p:cNvPr id="10" name="Picture 9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4586E3DA-8A1E-A96C-8CAA-41EFC6C5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75288"/>
            <a:ext cx="531482" cy="582742"/>
          </a:xfrm>
          <a:prstGeom prst="rect">
            <a:avLst/>
          </a:prstGeom>
        </p:spPr>
      </p:pic>
      <p:pic>
        <p:nvPicPr>
          <p:cNvPr id="12" name="Picture 11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D5E1A4AD-06ED-D93A-2504-C0E605D98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5921">
            <a:off x="6501810" y="-152447"/>
            <a:ext cx="4127642" cy="59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069EBA81-B8D1-68F5-12A1-6D2C5D9F9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1" y="781560"/>
            <a:ext cx="7509041" cy="2136030"/>
          </a:xfrm>
          <a:prstGeom prst="rect">
            <a:avLst/>
          </a:prstGeom>
        </p:spPr>
      </p:pic>
      <p:pic>
        <p:nvPicPr>
          <p:cNvPr id="5" name="Picture 4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91D9579-3733-1373-B6AE-CF298A75F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2" y="4403549"/>
            <a:ext cx="10028218" cy="7002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74F0F-AA4B-7DD6-4A9A-80ABC2C96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6018"/>
            <a:ext cx="5431691" cy="5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EBF4-88BC-30B1-9558-DAF8B7C6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794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What is cystic fibrosis?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AA3FF-4618-489A-97A4-77EC08B04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982788"/>
            <a:ext cx="4936987" cy="18686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You might not have heard of cystic fibrosis (or CF), but it affects a lot of people. In fact, nearly 11,000 people in the UK have the condition.</a:t>
            </a:r>
            <a:endParaRPr lang="en-US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73201-45C1-7440-95EF-2639E6E0FB8E}"/>
              </a:ext>
            </a:extLst>
          </p:cNvPr>
          <p:cNvSpPr txBox="1"/>
          <p:nvPr/>
        </p:nvSpPr>
        <p:spPr>
          <a:xfrm>
            <a:off x="6246348" y="4683010"/>
            <a:ext cx="492523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CF is a lifelong condition. There is no cure but there are lots of treatments to help the people who have it.</a:t>
            </a:r>
            <a:endParaRPr lang="en-US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CCD489-6962-A0AB-FA18-14D0C592FF4E}"/>
              </a:ext>
            </a:extLst>
          </p:cNvPr>
          <p:cNvSpPr txBox="1"/>
          <p:nvPr/>
        </p:nvSpPr>
        <p:spPr>
          <a:xfrm>
            <a:off x="6246348" y="1951337"/>
            <a:ext cx="513079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  <a:ea typeface="+mn-lt"/>
                <a:cs typeface="+mn-lt"/>
              </a:rPr>
              <a:t>People with CF have inherited it. It can only be inherited if both parents carry the gene variant that causes it. Around 1 in 25 people carry the CF gene variant, but most won't know it.</a:t>
            </a:r>
          </a:p>
          <a:p>
            <a:pPr algn="l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02C02-157D-8EB8-B281-016D39275084}"/>
              </a:ext>
            </a:extLst>
          </p:cNvPr>
          <p:cNvSpPr txBox="1"/>
          <p:nvPr/>
        </p:nvSpPr>
        <p:spPr>
          <a:xfrm>
            <a:off x="469900" y="4217654"/>
            <a:ext cx="5029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  <a:ea typeface="+mn-lt"/>
                <a:cs typeface="+mn-lt"/>
              </a:rPr>
              <a:t>CF is a disease that some people are born with. You can't catch it, like the flu or chicken pox. </a:t>
            </a:r>
            <a:endParaRPr lang="en-US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B909B-002E-6310-87EA-32B014100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5" y="1440017"/>
            <a:ext cx="3621775" cy="116831"/>
          </a:xfrm>
          <a:prstGeom prst="rect">
            <a:avLst/>
          </a:prstGeom>
        </p:spPr>
      </p:pic>
      <p:pic>
        <p:nvPicPr>
          <p:cNvPr id="5" name="Picture 4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9787B522-B401-AF72-52EB-AF7003C7B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11063713" y="848974"/>
            <a:ext cx="888877" cy="974605"/>
          </a:xfrm>
          <a:prstGeom prst="rect">
            <a:avLst/>
          </a:prstGeom>
        </p:spPr>
      </p:pic>
      <p:pic>
        <p:nvPicPr>
          <p:cNvPr id="9" name="Picture 8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DC60ED87-8A13-E0CB-800C-212535BF0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997">
            <a:off x="9949407" y="-182639"/>
            <a:ext cx="1207654" cy="1324129"/>
          </a:xfrm>
          <a:prstGeom prst="rect">
            <a:avLst/>
          </a:prstGeom>
        </p:spPr>
      </p:pic>
      <p:pic>
        <p:nvPicPr>
          <p:cNvPr id="11" name="Picture 10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286FDEA3-E65E-A364-58E8-4850D2A5BC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9417">
            <a:off x="394949" y="5880758"/>
            <a:ext cx="687874" cy="7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98D0F63D-24E8-F96B-D390-10598A729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619" y="-3861432"/>
            <a:ext cx="12850700" cy="118811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407BE6-EC5D-CC68-E05B-A2442374C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3" y="1529386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050845-D9CF-A67E-5F0C-93763819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48" y="54379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does CF affect the body?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57D36-655C-8464-93CD-D9A0D19AB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48" y="1953440"/>
            <a:ext cx="6161412" cy="462351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Do you know whereabouts your lungs are in your body?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b="1" dirty="0">
              <a:solidFill>
                <a:srgbClr val="0C2340"/>
              </a:solidFill>
              <a:latin typeface="Museo Sans 700" panose="02000000000000000000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Do you know what job they do?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b="1" dirty="0">
              <a:solidFill>
                <a:srgbClr val="0C2340"/>
              </a:solidFill>
              <a:latin typeface="Museo Sans 700" panose="02000000000000000000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Do you know anything about the digestive system?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400" dirty="0">
              <a:solidFill>
                <a:srgbClr val="0C234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CF causes thick sticky mucus to build up in the lungs, the digestive system and other organs. This can then cause lots of problems for people with CF.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Picture 10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FBC5014B-27C2-65A6-732F-9722A5D35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6" r="31726" b="1254"/>
          <a:stretch/>
        </p:blipFill>
        <p:spPr>
          <a:xfrm>
            <a:off x="7704942" y="850634"/>
            <a:ext cx="3957405" cy="56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0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B2B7-75F8-0C15-B693-E8F08757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62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An A to Z of cystic 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3FB15-212C-C315-1FDA-C17452CE0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0085"/>
            <a:ext cx="11173922" cy="78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To learn more about CF, we can watch a video about it, starring some children who have the condition.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2A367-C1B0-7CE3-13F8-3A2650DAC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5257" y="1221010"/>
            <a:ext cx="3071322" cy="99075"/>
          </a:xfrm>
          <a:prstGeom prst="rect">
            <a:avLst/>
          </a:prstGeom>
        </p:spPr>
      </p:pic>
      <p:pic>
        <p:nvPicPr>
          <p:cNvPr id="4" name="Online Media 3" descr="The A to Z of cystic fibrosis l What is cystic fibrosis?">
            <a:hlinkClick r:id="" action="ppaction://media"/>
            <a:extLst>
              <a:ext uri="{FF2B5EF4-FFF2-40B4-BE49-F238E27FC236}">
                <a16:creationId xmlns:a16="http://schemas.microsoft.com/office/drawing/2014/main" id="{2AEC9C8D-D2C8-7666-FC92-4969155131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92637" y="2108201"/>
            <a:ext cx="8406726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CDFF-08BC-2E87-BFB1-A10375C5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15" y="365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Treatment for CF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04C0-E7C7-E35B-B916-1B03E7E3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15" y="1587604"/>
            <a:ext cx="7135886" cy="49052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As we saw in the video, there are lots of ways that  children with CF manage their CF. Everyone is different so treatment doesn't look the same for every person with CF. </a:t>
            </a:r>
            <a:endParaRPr lang="en-US" sz="20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have regular check-ups and x-rays.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breathe in medicine using a nebuliser.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eat foods that will help them maintain the right weight.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take enzymes with their meals.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make sure they don't meet face-to-face with other people with CF.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take antibiotics if they get an infection.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They see a physiotherapist and get lots of exercise.</a:t>
            </a:r>
          </a:p>
          <a:p>
            <a:pPr marL="457200" indent="-457200"/>
            <a:r>
              <a:rPr lang="en-GB" sz="2000" dirty="0">
                <a:solidFill>
                  <a:srgbClr val="0C2340"/>
                </a:solidFill>
                <a:latin typeface="Museo Sans 500" panose="02000000000000000000" pitchFamily="2" charset="77"/>
              </a:rPr>
              <a:t>And they make sure they get plenty of rest.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4D565-5946-62FD-23FB-29B97BBD3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9" y="1274708"/>
            <a:ext cx="3621775" cy="116831"/>
          </a:xfrm>
          <a:prstGeom prst="rect">
            <a:avLst/>
          </a:prstGeom>
        </p:spPr>
      </p:pic>
      <p:pic>
        <p:nvPicPr>
          <p:cNvPr id="9" name="Picture 8" descr="A child sleeping in bed&#10;&#10;Description automatically generated">
            <a:extLst>
              <a:ext uri="{FF2B5EF4-FFF2-40B4-BE49-F238E27FC236}">
                <a16:creationId xmlns:a16="http://schemas.microsoft.com/office/drawing/2014/main" id="{77E50F76-20ED-F70D-7973-3A850AF0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4" t="2743" r="17122" b="2743"/>
          <a:stretch/>
        </p:blipFill>
        <p:spPr>
          <a:xfrm>
            <a:off x="7774752" y="1488575"/>
            <a:ext cx="2437410" cy="2153485"/>
          </a:xfrm>
          <a:prstGeom prst="rect">
            <a:avLst/>
          </a:prstGeom>
        </p:spPr>
      </p:pic>
      <p:pic>
        <p:nvPicPr>
          <p:cNvPr id="11" name="Picture 10" descr="A hand holding pills and a glass of water&#10;&#10;Description automatically generated">
            <a:extLst>
              <a:ext uri="{FF2B5EF4-FFF2-40B4-BE49-F238E27FC236}">
                <a16:creationId xmlns:a16="http://schemas.microsoft.com/office/drawing/2014/main" id="{10B760C0-1695-F873-75FE-D7653D684D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r="21569"/>
          <a:stretch/>
        </p:blipFill>
        <p:spPr>
          <a:xfrm>
            <a:off x="10316113" y="2076686"/>
            <a:ext cx="2338464" cy="2185986"/>
          </a:xfrm>
          <a:prstGeom prst="rect">
            <a:avLst/>
          </a:prstGeom>
        </p:spPr>
      </p:pic>
      <p:pic>
        <p:nvPicPr>
          <p:cNvPr id="13" name="Picture 12" descr="A child eating a plate of vegetables&#10;&#10;Description automatically generated">
            <a:extLst>
              <a:ext uri="{FF2B5EF4-FFF2-40B4-BE49-F238E27FC236}">
                <a16:creationId xmlns:a16="http://schemas.microsoft.com/office/drawing/2014/main" id="{5D7B8EB2-D0EF-48D0-3FCF-B4CE8D08B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t="2673" r="21569"/>
          <a:stretch/>
        </p:blipFill>
        <p:spPr>
          <a:xfrm>
            <a:off x="7257727" y="3717289"/>
            <a:ext cx="2206110" cy="2393242"/>
          </a:xfrm>
          <a:prstGeom prst="rect">
            <a:avLst/>
          </a:prstGeom>
        </p:spPr>
      </p:pic>
      <p:pic>
        <p:nvPicPr>
          <p:cNvPr id="15" name="Picture 14" descr="A person helping a child to lift a bar&#10;&#10;Description automatically generated">
            <a:extLst>
              <a:ext uri="{FF2B5EF4-FFF2-40B4-BE49-F238E27FC236}">
                <a16:creationId xmlns:a16="http://schemas.microsoft.com/office/drawing/2014/main" id="{0C6AE66B-B378-C551-B828-4993EC65D3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t="5486" r="18997"/>
          <a:stretch/>
        </p:blipFill>
        <p:spPr>
          <a:xfrm>
            <a:off x="9463837" y="-386973"/>
            <a:ext cx="2832579" cy="2502623"/>
          </a:xfrm>
          <a:prstGeom prst="rect">
            <a:avLst/>
          </a:prstGeom>
        </p:spPr>
      </p:pic>
      <p:pic>
        <p:nvPicPr>
          <p:cNvPr id="17" name="Picture 16" descr="A doctor examining a young child&#10;&#10;Description automatically generated">
            <a:extLst>
              <a:ext uri="{FF2B5EF4-FFF2-40B4-BE49-F238E27FC236}">
                <a16:creationId xmlns:a16="http://schemas.microsoft.com/office/drawing/2014/main" id="{404DA00A-7CA9-1108-755B-E37CA82BB3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r="19962" b="2673"/>
          <a:stretch/>
        </p:blipFill>
        <p:spPr>
          <a:xfrm>
            <a:off x="9463837" y="4181870"/>
            <a:ext cx="2832455" cy="29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C64D4710-1BF2-C492-6DEE-B4CFED5385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391" y="-5298451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901B8-C7BE-CCA3-96DB-40C523CDA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5" y="1648060"/>
            <a:ext cx="3621775" cy="116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F7752-B2A7-C05E-79EE-3CDEAFB0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45" y="72485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It's time for a quiz!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0463E-C9B3-82F0-8B03-F6729C80B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45" y="2087030"/>
            <a:ext cx="5433015" cy="4449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Let's use the information we have learnt so far to answer some questions about CF.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  <a:latin typeface="Museo Sans 500" panose="02000000000000000000" pitchFamily="2" charset="77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You can use the A to Z of CF Handout to help you.</a:t>
            </a:r>
          </a:p>
        </p:txBody>
      </p:sp>
      <p:pic>
        <p:nvPicPr>
          <p:cNvPr id="7" name="Picture 6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600CCF29-0FB4-0FF7-09A4-DAF18579CD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2833029" y="5726486"/>
            <a:ext cx="741784" cy="813326"/>
          </a:xfrm>
          <a:prstGeom prst="rect">
            <a:avLst/>
          </a:prstGeom>
        </p:spPr>
      </p:pic>
      <p:pic>
        <p:nvPicPr>
          <p:cNvPr id="8" name="Picture 7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8802DC66-E13C-5773-AC87-16545B4C6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997">
            <a:off x="1537512" y="4660483"/>
            <a:ext cx="1040924" cy="1141319"/>
          </a:xfrm>
          <a:prstGeom prst="rect">
            <a:avLst/>
          </a:prstGeom>
        </p:spPr>
      </p:pic>
      <p:pic>
        <p:nvPicPr>
          <p:cNvPr id="10" name="Picture 9" descr="A poster of a chart with different words&#10;&#10;Description automatically generated with medium confidence">
            <a:extLst>
              <a:ext uri="{FF2B5EF4-FFF2-40B4-BE49-F238E27FC236}">
                <a16:creationId xmlns:a16="http://schemas.microsoft.com/office/drawing/2014/main" id="{D3CF7DEC-428F-0D18-1C37-17C2BDD36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42" y="417349"/>
            <a:ext cx="4246026" cy="61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2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1. Bouncing and running.</a:t>
            </a:r>
            <a:endParaRPr lang="en-GB" sz="2400" b="1" dirty="0">
              <a:latin typeface="Museo Sans 700" panose="02000000000000000000" pitchFamily="2" charset="77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10" name="Picture 9" descr="A cartoon of a child running&#10;&#10;Description automatically generated">
            <a:extLst>
              <a:ext uri="{FF2B5EF4-FFF2-40B4-BE49-F238E27FC236}">
                <a16:creationId xmlns:a16="http://schemas.microsoft.com/office/drawing/2014/main" id="{4B4BC358-8091-8496-ACB1-E6909B4B3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77" y="2528947"/>
            <a:ext cx="3569923" cy="3569923"/>
          </a:xfrm>
          <a:prstGeom prst="rect">
            <a:avLst/>
          </a:prstGeom>
        </p:spPr>
      </p:pic>
      <p:pic>
        <p:nvPicPr>
          <p:cNvPr id="16" name="Picture 15" descr="A child jumping on a trampoline&#10;&#10;Description automatically generated">
            <a:extLst>
              <a:ext uri="{FF2B5EF4-FFF2-40B4-BE49-F238E27FC236}">
                <a16:creationId xmlns:a16="http://schemas.microsoft.com/office/drawing/2014/main" id="{0EABCB60-B078-49B5-BC86-1D7C5EE310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73" y="2213635"/>
            <a:ext cx="4522064" cy="45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5B7-0EB2-D3A4-84DB-218B2AC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How did you get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6DC6-7432-1F7A-9A05-FA72D7E5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0" y="1704022"/>
            <a:ext cx="5384800" cy="509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  <a:ea typeface="+mn-lt"/>
                <a:cs typeface="+mn-lt"/>
              </a:rPr>
              <a:t>2. Gunk.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EE9DF-29BF-8A14-86A8-CFA2E1D0D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1552"/>
            <a:ext cx="3621775" cy="116831"/>
          </a:xfrm>
          <a:prstGeom prst="rect">
            <a:avLst/>
          </a:prstGeom>
        </p:spPr>
      </p:pic>
      <p:pic>
        <p:nvPicPr>
          <p:cNvPr id="13" name="Picture 12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CF65A11-1404-B3F7-6A4C-4AE6A8242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949">
            <a:off x="9312334" y="167060"/>
            <a:ext cx="888877" cy="974605"/>
          </a:xfrm>
          <a:prstGeom prst="rect">
            <a:avLst/>
          </a:prstGeom>
        </p:spPr>
      </p:pic>
      <p:pic>
        <p:nvPicPr>
          <p:cNvPr id="14" name="Picture 13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E872902E-7BC5-D2BF-3BAA-5422A2CAA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564">
            <a:off x="10619742" y="750035"/>
            <a:ext cx="1207654" cy="1324129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6056DA7-1C70-5E81-B532-01761EB2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5601">
            <a:off x="10445784" y="139601"/>
            <a:ext cx="687874" cy="754217"/>
          </a:xfrm>
          <a:prstGeom prst="rect">
            <a:avLst/>
          </a:prstGeom>
        </p:spPr>
      </p:pic>
      <p:pic>
        <p:nvPicPr>
          <p:cNvPr id="6" name="Picture 5" descr="A green slime splatter on a black background&#10;&#10;Description automatically generated">
            <a:extLst>
              <a:ext uri="{FF2B5EF4-FFF2-40B4-BE49-F238E27FC236}">
                <a16:creationId xmlns:a16="http://schemas.microsoft.com/office/drawing/2014/main" id="{894B37FD-5754-E014-267D-10E14F97E5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92" y="2046325"/>
            <a:ext cx="4707015" cy="47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00"/>
        </a:solidFill>
        <a:ln w="5690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8" ma:contentTypeDescription="Create a new document." ma:contentTypeScope="" ma:versionID="833eb3dee03de706b959573fd3b810d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fffd1232843c5f41e1b24312dcb66d1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Props1.xml><?xml version="1.0" encoding="utf-8"?>
<ds:datastoreItem xmlns:ds="http://schemas.openxmlformats.org/officeDocument/2006/customXml" ds:itemID="{B06038BE-EBA5-40AA-AE8F-B0F6C8738F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0C72B8-D92A-4476-B291-69F98C74AC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F3ED22-6B0A-44D6-846A-41755CF7575E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798</Words>
  <Application>Microsoft Office PowerPoint</Application>
  <PresentationFormat>Widescreen</PresentationFormat>
  <Paragraphs>86</Paragraphs>
  <Slides>27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CF is for  Cystic Fibrosis</vt:lpstr>
      <vt:lpstr>In this lesson, we will learn...</vt:lpstr>
      <vt:lpstr>What is cystic fibrosis?</vt:lpstr>
      <vt:lpstr>How does CF affect the body?</vt:lpstr>
      <vt:lpstr>An A to Z of cystic fibrosis</vt:lpstr>
      <vt:lpstr>Treatment for CF</vt:lpstr>
      <vt:lpstr>It's time for a quiz!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How did you get on?</vt:lpstr>
      <vt:lpstr>Living with CF</vt:lpstr>
      <vt:lpstr>Understanding life with CF</vt:lpstr>
      <vt:lpstr>Same, but different</vt:lpstr>
      <vt:lpstr>Today, we have...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Faye Booth</cp:lastModifiedBy>
  <cp:revision>488</cp:revision>
  <dcterms:created xsi:type="dcterms:W3CDTF">2024-04-15T08:26:18Z</dcterms:created>
  <dcterms:modified xsi:type="dcterms:W3CDTF">2024-05-15T12:56:27Z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