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embeddedFontLst>
    <p:embeddedFont>
      <p:font typeface="Tahoma" panose="020B0604030504040204" pitchFamily="34" charset="0"/>
      <p:regular r:id="rId22"/>
      <p:bold r:id="rId23"/>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C95598-CACB-4BCC-85AD-36BCE603F368}">
          <p14:sldIdLst>
            <p14:sldId id="256"/>
            <p14:sldId id="257"/>
            <p14:sldId id="258"/>
            <p14:sldId id="259"/>
            <p14:sldId id="260"/>
            <p14:sldId id="261"/>
          </p14:sldIdLst>
        </p14:section>
        <p14:section name="Untitled Section" id="{E56ABA70-960A-455B-9D2C-0C622A0FBAFB}">
          <p14:sldIdLst>
            <p14:sldId id="262"/>
            <p14:sldId id="263"/>
            <p14:sldId id="264"/>
            <p14:sldId id="265"/>
            <p14:sldId id="266"/>
            <p14:sldId id="267"/>
            <p14:sldId id="268"/>
            <p14:sldId id="269"/>
            <p14:sldId id="270"/>
            <p14:sldId id="271"/>
          </p14:sldIdLst>
        </p14:section>
      </p14:sectionLst>
    </p:ext>
    <p:ext uri="{EFAFB233-063F-42B5-8137-9DF3F51BA10A}">
      <p15:sldGuideLst xmlns:p15="http://schemas.microsoft.com/office/powerpoint/2012/main">
        <p15:guide id="1" orient="horz" pos="119" userDrawn="1">
          <p15:clr>
            <a:srgbClr val="A4A3A4"/>
          </p15:clr>
        </p15:guide>
        <p15:guide id="2" pos="1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0"/>
    <a:srgbClr val="FCFCF5"/>
    <a:srgbClr val="FFCC00"/>
    <a:srgbClr val="EBF7F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94660"/>
  </p:normalViewPr>
  <p:slideViewPr>
    <p:cSldViewPr snapToGrid="0">
      <p:cViewPr varScale="1">
        <p:scale>
          <a:sx n="103" d="100"/>
          <a:sy n="103" d="100"/>
        </p:scale>
        <p:origin x="486" y="114"/>
      </p:cViewPr>
      <p:guideLst>
        <p:guide orient="horz" pos="119"/>
        <p:guide pos="1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044EA-51D6-49EB-8E57-97ADB071D07C}" type="datetimeFigureOut">
              <a:rPr lang="en-GB" smtClean="0"/>
              <a:t>30/05/2024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9D4E1-014B-48E0-A110-51CAB37789FF}" type="slidenum">
              <a:rPr lang="en-GB" smtClean="0"/>
              <a:t>‹#›</a:t>
            </a:fld>
            <a:endParaRPr lang="en-GB"/>
          </a:p>
        </p:txBody>
      </p:sp>
    </p:spTree>
    <p:extLst>
      <p:ext uri="{BB962C8B-B14F-4D97-AF65-F5344CB8AC3E}">
        <p14:creationId xmlns:p14="http://schemas.microsoft.com/office/powerpoint/2010/main" val="193379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need to select ‘enable content’ at the start of this slide show presentation, in order to be able to watch the video content.</a:t>
            </a:r>
          </a:p>
          <a:p>
            <a:endParaRPr lang="en-GB" dirty="0"/>
          </a:p>
        </p:txBody>
      </p:sp>
      <p:sp>
        <p:nvSpPr>
          <p:cNvPr id="4" name="Slide Number Placeholder 3"/>
          <p:cNvSpPr>
            <a:spLocks noGrp="1"/>
          </p:cNvSpPr>
          <p:nvPr>
            <p:ph type="sldNum" sz="quarter" idx="5"/>
          </p:nvPr>
        </p:nvSpPr>
        <p:spPr/>
        <p:txBody>
          <a:bodyPr/>
          <a:lstStyle/>
          <a:p>
            <a:fld id="{8239D4E1-014B-48E0-A110-51CAB37789FF}" type="slidenum">
              <a:rPr lang="en-GB" smtClean="0"/>
              <a:t>1</a:t>
            </a:fld>
            <a:endParaRPr lang="en-GB"/>
          </a:p>
        </p:txBody>
      </p:sp>
    </p:spTree>
    <p:extLst>
      <p:ext uri="{BB962C8B-B14F-4D97-AF65-F5344CB8AC3E}">
        <p14:creationId xmlns:p14="http://schemas.microsoft.com/office/powerpoint/2010/main" val="404314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30/05/2024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30/05/2024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30/05/2024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30/05/2024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30/05/2024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30/05/2024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30/05/2024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46.png"/><Relationship Id="rId5" Type="http://schemas.openxmlformats.org/officeDocument/2006/relationships/image" Target="../media/image15.png"/><Relationship Id="rId10" Type="http://schemas.openxmlformats.org/officeDocument/2006/relationships/image" Target="../media/image45.png"/><Relationship Id="rId4" Type="http://schemas.openxmlformats.org/officeDocument/2006/relationships/image" Target="../media/image14.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ZlhyAkUx69U?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pic>
        <p:nvPicPr>
          <p:cNvPr id="8" name="Picture 7" descr="Close-up of a young child smiling&#10;&#10;Description automatically generated">
            <a:extLst>
              <a:ext uri="{FF2B5EF4-FFF2-40B4-BE49-F238E27FC236}">
                <a16:creationId xmlns:a16="http://schemas.microsoft.com/office/drawing/2014/main" id="{1E0DE058-9B67-4019-B683-CAC7FE388E5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67364" y="-304644"/>
            <a:ext cx="5746384" cy="5312843"/>
          </a:xfrm>
          <a:prstGeom prst="rect">
            <a:avLst/>
          </a:prstGeom>
        </p:spPr>
      </p:pic>
      <p:pic>
        <p:nvPicPr>
          <p:cNvPr id="9" name="Picture 8" descr="A yellow circle with black background&#10;&#10;Description automatically generated">
            <a:extLst>
              <a:ext uri="{FF2B5EF4-FFF2-40B4-BE49-F238E27FC236}">
                <a16:creationId xmlns:a16="http://schemas.microsoft.com/office/drawing/2014/main" id="{FBB00575-85A0-3394-5354-923F621AD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6056">
            <a:off x="-1156805" y="1542884"/>
            <a:ext cx="9144000" cy="8454124"/>
          </a:xfrm>
          <a:prstGeom prst="rect">
            <a:avLst/>
          </a:prstGeom>
        </p:spPr>
      </p:pic>
      <p:sp>
        <p:nvSpPr>
          <p:cNvPr id="2" name="Title 1"/>
          <p:cNvSpPr>
            <a:spLocks noGrp="1"/>
          </p:cNvSpPr>
          <p:nvPr>
            <p:ph type="ctrTitle"/>
          </p:nvPr>
        </p:nvSpPr>
        <p:spPr>
          <a:xfrm>
            <a:off x="516836" y="3432974"/>
            <a:ext cx="7129668" cy="2224502"/>
          </a:xfrm>
        </p:spPr>
        <p:txBody>
          <a:bodyPr>
            <a:normAutofit fontScale="90000"/>
          </a:bodyPr>
          <a:lstStyle/>
          <a:p>
            <a:pPr algn="l"/>
            <a:r>
              <a:rPr lang="en-GB" sz="8000" b="1" dirty="0">
                <a:solidFill>
                  <a:srgbClr val="0C2340"/>
                </a:solidFill>
                <a:latin typeface="Museo Sans 900" panose="02000000000000000000" pitchFamily="2" charset="77"/>
                <a:ea typeface="Tahoma" panose="020B0604030504040204" pitchFamily="34" charset="0"/>
                <a:cs typeface="Tahoma" panose="020B0604030504040204" pitchFamily="34" charset="0"/>
              </a:rPr>
              <a:t>All About Me,</a:t>
            </a:r>
            <a:br>
              <a:rPr lang="en-GB" sz="8000" b="1" dirty="0">
                <a:solidFill>
                  <a:srgbClr val="0C2340"/>
                </a:solidFill>
                <a:latin typeface="Museo Sans 900" panose="02000000000000000000" pitchFamily="2" charset="77"/>
                <a:ea typeface="Tahoma" panose="020B0604030504040204" pitchFamily="34" charset="0"/>
                <a:cs typeface="Tahoma" panose="020B0604030504040204" pitchFamily="34" charset="0"/>
              </a:rPr>
            </a:br>
            <a:r>
              <a:rPr lang="en-GB" sz="8000" b="1" dirty="0">
                <a:solidFill>
                  <a:srgbClr val="0C2340"/>
                </a:solidFill>
                <a:latin typeface="Museo Sans 900" panose="02000000000000000000" pitchFamily="2" charset="77"/>
                <a:ea typeface="Tahoma" panose="020B0604030504040204" pitchFamily="34" charset="0"/>
                <a:cs typeface="Tahoma" panose="020B0604030504040204" pitchFamily="34" charset="0"/>
              </a:rPr>
              <a:t>All About You</a:t>
            </a:r>
          </a:p>
        </p:txBody>
      </p:sp>
      <p:pic>
        <p:nvPicPr>
          <p:cNvPr id="11" name="Picture 10" descr="A yellow and blue sign with a black background&#10;&#10;Description automatically generated">
            <a:extLst>
              <a:ext uri="{FF2B5EF4-FFF2-40B4-BE49-F238E27FC236}">
                <a16:creationId xmlns:a16="http://schemas.microsoft.com/office/drawing/2014/main" id="{8E187937-B343-31D2-E4FB-C2224A0B368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16836" y="344280"/>
            <a:ext cx="3158987" cy="898609"/>
          </a:xfrm>
          <a:prstGeom prst="rect">
            <a:avLst/>
          </a:prstGeom>
        </p:spPr>
      </p:pic>
      <p:pic>
        <p:nvPicPr>
          <p:cNvPr id="15" name="Picture 14" descr="A white star on a black background&#10;&#10;Description automatically generated">
            <a:extLst>
              <a:ext uri="{FF2B5EF4-FFF2-40B4-BE49-F238E27FC236}">
                <a16:creationId xmlns:a16="http://schemas.microsoft.com/office/drawing/2014/main" id="{89B8105A-B895-FC7D-C861-BD59D65524B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1699" y="2867190"/>
            <a:ext cx="729422" cy="799772"/>
          </a:xfrm>
          <a:prstGeom prst="rect">
            <a:avLst/>
          </a:prstGeom>
        </p:spPr>
      </p:pic>
      <p:pic>
        <p:nvPicPr>
          <p:cNvPr id="17" name="Picture 16" descr="A white object with a black background&#10;&#10;Description automatically generated">
            <a:extLst>
              <a:ext uri="{FF2B5EF4-FFF2-40B4-BE49-F238E27FC236}">
                <a16:creationId xmlns:a16="http://schemas.microsoft.com/office/drawing/2014/main" id="{752030F3-CA2E-1559-61B2-7CCAF31886D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802863" y="5444047"/>
            <a:ext cx="2586273" cy="3259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5ABD-6010-CE38-0797-A48C384E881F}"/>
              </a:ext>
            </a:extLst>
          </p:cNvPr>
          <p:cNvSpPr>
            <a:spLocks noGrp="1"/>
          </p:cNvSpPr>
          <p:nvPr>
            <p:ph type="title"/>
          </p:nvPr>
        </p:nvSpPr>
        <p:spPr>
          <a:xfrm>
            <a:off x="507940" y="553678"/>
            <a:ext cx="10515600" cy="1325563"/>
          </a:xfrm>
        </p:spPr>
        <p:txBody>
          <a:bodyPr/>
          <a:lstStyle/>
          <a:p>
            <a:r>
              <a:rPr lang="en-GB" b="1" dirty="0">
                <a:solidFill>
                  <a:schemeClr val="bg1"/>
                </a:solidFill>
                <a:latin typeface="Museo Sans 900" panose="02000000000000000000" pitchFamily="2" charset="77"/>
              </a:rPr>
              <a:t>Different bodies: </a:t>
            </a:r>
            <a:br>
              <a:rPr lang="en-GB" b="1" dirty="0">
                <a:solidFill>
                  <a:schemeClr val="bg1"/>
                </a:solidFill>
                <a:latin typeface="Museo Sans 900" panose="02000000000000000000" pitchFamily="2" charset="77"/>
              </a:rPr>
            </a:br>
            <a:r>
              <a:rPr lang="en-GB" b="1" dirty="0">
                <a:solidFill>
                  <a:schemeClr val="bg1"/>
                </a:solidFill>
                <a:latin typeface="Museo Sans 700" panose="02000000000000000000" pitchFamily="2" charset="77"/>
              </a:rPr>
              <a:t>lungs</a:t>
            </a:r>
          </a:p>
        </p:txBody>
      </p:sp>
      <p:sp>
        <p:nvSpPr>
          <p:cNvPr id="3" name="Content Placeholder 2">
            <a:extLst>
              <a:ext uri="{FF2B5EF4-FFF2-40B4-BE49-F238E27FC236}">
                <a16:creationId xmlns:a16="http://schemas.microsoft.com/office/drawing/2014/main" id="{5EA8E7D1-2C7F-C418-7712-FB25029B63CE}"/>
              </a:ext>
            </a:extLst>
          </p:cNvPr>
          <p:cNvSpPr>
            <a:spLocks noGrp="1"/>
          </p:cNvSpPr>
          <p:nvPr>
            <p:ph idx="1"/>
          </p:nvPr>
        </p:nvSpPr>
        <p:spPr>
          <a:xfrm>
            <a:off x="507940" y="2150895"/>
            <a:ext cx="5955891" cy="4425079"/>
          </a:xfrm>
        </p:spPr>
        <p:txBody>
          <a:bodyPr vert="horz" lIns="91440" tIns="45720" rIns="91440" bIns="45720" rtlCol="0" anchor="t">
            <a:normAutofit/>
          </a:bodyPr>
          <a:lstStyle/>
          <a:p>
            <a:pPr marL="0" indent="0">
              <a:buNone/>
            </a:pPr>
            <a:r>
              <a:rPr lang="en-GB" sz="2400" dirty="0">
                <a:solidFill>
                  <a:schemeClr val="bg1"/>
                </a:solidFill>
                <a:latin typeface="Museo Sans 500" panose="02000000000000000000" pitchFamily="2" charset="77"/>
              </a:rPr>
              <a:t>On the whole, our bodies all look similar and work in a similar way.</a:t>
            </a:r>
          </a:p>
          <a:p>
            <a:pPr marL="0" indent="0">
              <a:buNone/>
            </a:pPr>
            <a:endParaRPr lang="en-GB" sz="2400" dirty="0">
              <a:solidFill>
                <a:schemeClr val="bg1"/>
              </a:solidFill>
            </a:endParaRPr>
          </a:p>
          <a:p>
            <a:pPr marL="0" indent="0">
              <a:buNone/>
            </a:pPr>
            <a:r>
              <a:rPr lang="en-GB" sz="2400" b="1" dirty="0">
                <a:solidFill>
                  <a:schemeClr val="bg1"/>
                </a:solidFill>
                <a:latin typeface="Museo Sans 700" panose="02000000000000000000" pitchFamily="2" charset="77"/>
              </a:rPr>
              <a:t>Do you know where your lungs are and what job they do?</a:t>
            </a:r>
          </a:p>
          <a:p>
            <a:pPr marL="0" indent="0">
              <a:buNone/>
            </a:pPr>
            <a:endParaRPr lang="en-GB" sz="2400" b="1" dirty="0">
              <a:solidFill>
                <a:schemeClr val="bg1"/>
              </a:solidFill>
              <a:latin typeface="Museo Sans 700" panose="02000000000000000000" pitchFamily="2" charset="77"/>
            </a:endParaRPr>
          </a:p>
          <a:p>
            <a:pPr marL="0" indent="0">
              <a:buNone/>
            </a:pPr>
            <a:r>
              <a:rPr lang="en-GB" sz="2400" dirty="0">
                <a:solidFill>
                  <a:schemeClr val="bg1"/>
                </a:solidFill>
                <a:latin typeface="Museo Sans 500" panose="02000000000000000000" pitchFamily="2" charset="77"/>
              </a:rPr>
              <a:t>We all have lungs to help us breathe, but children with CF have thicker, stickier mucus in their lungs which bugs can get stuck in. This then makes them ill.</a:t>
            </a:r>
          </a:p>
        </p:txBody>
      </p:sp>
      <p:pic>
        <p:nvPicPr>
          <p:cNvPr id="7" name="Picture 6" descr="A close-up of a lungs&#10;&#10;Description automatically generated">
            <a:extLst>
              <a:ext uri="{FF2B5EF4-FFF2-40B4-BE49-F238E27FC236}">
                <a16:creationId xmlns:a16="http://schemas.microsoft.com/office/drawing/2014/main" id="{20203678-B173-8240-FC75-AEA2113FF13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7012580" y="1216460"/>
            <a:ext cx="4671480" cy="4425079"/>
          </a:xfrm>
          <a:prstGeom prst="rect">
            <a:avLst/>
          </a:prstGeom>
        </p:spPr>
      </p:pic>
      <p:pic>
        <p:nvPicPr>
          <p:cNvPr id="10" name="Picture 9">
            <a:extLst>
              <a:ext uri="{FF2B5EF4-FFF2-40B4-BE49-F238E27FC236}">
                <a16:creationId xmlns:a16="http://schemas.microsoft.com/office/drawing/2014/main" id="{5857A4C4-D929-A07F-33D3-60DD9A2DBBE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4358" y="1879241"/>
            <a:ext cx="3621775" cy="116831"/>
          </a:xfrm>
          <a:prstGeom prst="rect">
            <a:avLst/>
          </a:prstGeom>
        </p:spPr>
      </p:pic>
      <p:pic>
        <p:nvPicPr>
          <p:cNvPr id="12" name="Picture 11" descr="A green star with black background&#10;&#10;Description automatically generated">
            <a:extLst>
              <a:ext uri="{FF2B5EF4-FFF2-40B4-BE49-F238E27FC236}">
                <a16:creationId xmlns:a16="http://schemas.microsoft.com/office/drawing/2014/main" id="{D76440D6-2D1D-FED2-E824-4305B1A16B2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0911640">
            <a:off x="6844376" y="935111"/>
            <a:ext cx="911399" cy="999300"/>
          </a:xfrm>
          <a:prstGeom prst="rect">
            <a:avLst/>
          </a:prstGeom>
        </p:spPr>
      </p:pic>
      <p:pic>
        <p:nvPicPr>
          <p:cNvPr id="14" name="Picture 13" descr="A blue star on a black background&#10;&#10;Description automatically generated">
            <a:extLst>
              <a:ext uri="{FF2B5EF4-FFF2-40B4-BE49-F238E27FC236}">
                <a16:creationId xmlns:a16="http://schemas.microsoft.com/office/drawing/2014/main" id="{40EFB908-94AC-04DA-FB09-A85EF9AFC97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885245">
            <a:off x="11266378" y="5707317"/>
            <a:ext cx="602033" cy="660097"/>
          </a:xfrm>
          <a:prstGeom prst="rect">
            <a:avLst/>
          </a:prstGeom>
        </p:spPr>
      </p:pic>
    </p:spTree>
    <p:extLst>
      <p:ext uri="{BB962C8B-B14F-4D97-AF65-F5344CB8AC3E}">
        <p14:creationId xmlns:p14="http://schemas.microsoft.com/office/powerpoint/2010/main" val="762602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C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DF6C6-9350-08D0-5E0F-E182F2158DE5}"/>
              </a:ext>
            </a:extLst>
          </p:cNvPr>
          <p:cNvSpPr>
            <a:spLocks noGrp="1"/>
          </p:cNvSpPr>
          <p:nvPr>
            <p:ph type="title"/>
          </p:nvPr>
        </p:nvSpPr>
        <p:spPr>
          <a:xfrm>
            <a:off x="447501" y="639445"/>
            <a:ext cx="10515600" cy="1325563"/>
          </a:xfrm>
        </p:spPr>
        <p:txBody>
          <a:bodyPr/>
          <a:lstStyle/>
          <a:p>
            <a:r>
              <a:rPr lang="en-GB" b="1" dirty="0">
                <a:solidFill>
                  <a:srgbClr val="0C2340"/>
                </a:solidFill>
                <a:latin typeface="Museo Sans 900" panose="02000000000000000000" pitchFamily="2" charset="77"/>
              </a:rPr>
              <a:t>Different bodies:</a:t>
            </a:r>
            <a:br>
              <a:rPr lang="en-GB" dirty="0">
                <a:solidFill>
                  <a:srgbClr val="0C2340"/>
                </a:solidFill>
              </a:rPr>
            </a:br>
            <a:r>
              <a:rPr lang="en-GB" b="1" dirty="0">
                <a:solidFill>
                  <a:srgbClr val="0C2340"/>
                </a:solidFill>
                <a:latin typeface="Museo Sans 700" panose="02000000000000000000" pitchFamily="2" charset="77"/>
              </a:rPr>
              <a:t>tummies</a:t>
            </a:r>
          </a:p>
        </p:txBody>
      </p:sp>
      <p:sp>
        <p:nvSpPr>
          <p:cNvPr id="3" name="Content Placeholder 2">
            <a:extLst>
              <a:ext uri="{FF2B5EF4-FFF2-40B4-BE49-F238E27FC236}">
                <a16:creationId xmlns:a16="http://schemas.microsoft.com/office/drawing/2014/main" id="{AE049BFC-7887-23A4-8476-93F6CF8D5DD6}"/>
              </a:ext>
            </a:extLst>
          </p:cNvPr>
          <p:cNvSpPr>
            <a:spLocks noGrp="1"/>
          </p:cNvSpPr>
          <p:nvPr>
            <p:ph idx="1"/>
          </p:nvPr>
        </p:nvSpPr>
        <p:spPr>
          <a:xfrm>
            <a:off x="447502" y="2194242"/>
            <a:ext cx="6273728" cy="4425079"/>
          </a:xfrm>
        </p:spPr>
        <p:txBody>
          <a:bodyPr vert="horz" lIns="91440" tIns="45720" rIns="91440" bIns="45720" rtlCol="0" anchor="t">
            <a:normAutofit/>
          </a:bodyPr>
          <a:lstStyle/>
          <a:p>
            <a:pPr marL="0" indent="0">
              <a:buNone/>
            </a:pPr>
            <a:r>
              <a:rPr lang="en-GB" sz="2400" dirty="0">
                <a:solidFill>
                  <a:srgbClr val="0C2340"/>
                </a:solidFill>
                <a:latin typeface="Museo Sans 500" panose="02000000000000000000" pitchFamily="2" charset="77"/>
              </a:rPr>
              <a:t>Our tummies (or stomachs) have an important job to do. </a:t>
            </a:r>
          </a:p>
          <a:p>
            <a:pPr marL="0" indent="0">
              <a:buNone/>
            </a:pPr>
            <a:endParaRPr lang="en-GB" sz="2400" dirty="0">
              <a:solidFill>
                <a:srgbClr val="0C2340"/>
              </a:solidFill>
              <a:latin typeface="Museo Sans 500" panose="02000000000000000000" pitchFamily="2" charset="77"/>
            </a:endParaRPr>
          </a:p>
          <a:p>
            <a:pPr marL="0" indent="0">
              <a:buNone/>
            </a:pPr>
            <a:r>
              <a:rPr lang="en-GB" sz="2400" dirty="0">
                <a:solidFill>
                  <a:srgbClr val="0C2340"/>
                </a:solidFill>
                <a:latin typeface="Museo Sans 500" panose="02000000000000000000" pitchFamily="2" charset="77"/>
              </a:rPr>
              <a:t>For most people with CF, their tummies work differently. They take enzymes (or Creon) capsules when they eat to help them get all the vitamins and minerals from their food that their body needs.</a:t>
            </a:r>
          </a:p>
          <a:p>
            <a:pPr marL="0" indent="0">
              <a:buNone/>
            </a:pPr>
            <a:endParaRPr lang="en-GB" sz="2400" dirty="0">
              <a:solidFill>
                <a:srgbClr val="0C2340"/>
              </a:solidFill>
            </a:endParaRPr>
          </a:p>
          <a:p>
            <a:pPr marL="0" indent="0">
              <a:buNone/>
            </a:pPr>
            <a:r>
              <a:rPr lang="en-GB" sz="2400" b="1" dirty="0">
                <a:solidFill>
                  <a:srgbClr val="0C2340"/>
                </a:solidFill>
                <a:latin typeface="Museo Sans 700" panose="02000000000000000000" pitchFamily="2" charset="77"/>
              </a:rPr>
              <a:t>What's a healthy food that you enjoy?</a:t>
            </a:r>
          </a:p>
        </p:txBody>
      </p:sp>
      <p:pic>
        <p:nvPicPr>
          <p:cNvPr id="6" name="Picture 5" descr="A group of fruits and vegetables&#10;&#10;Description automatically generated">
            <a:extLst>
              <a:ext uri="{FF2B5EF4-FFF2-40B4-BE49-F238E27FC236}">
                <a16:creationId xmlns:a16="http://schemas.microsoft.com/office/drawing/2014/main" id="{1F9D1961-E274-0B58-C40A-54EE0D58C5F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6721229" y="752301"/>
            <a:ext cx="5290662" cy="5353397"/>
          </a:xfrm>
          <a:prstGeom prst="rect">
            <a:avLst/>
          </a:prstGeom>
        </p:spPr>
      </p:pic>
      <p:pic>
        <p:nvPicPr>
          <p:cNvPr id="7" name="Picture 6">
            <a:extLst>
              <a:ext uri="{FF2B5EF4-FFF2-40B4-BE49-F238E27FC236}">
                <a16:creationId xmlns:a16="http://schemas.microsoft.com/office/drawing/2014/main" id="{CC202738-6985-D5AD-71D1-984FB87FE46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4358" y="1879241"/>
            <a:ext cx="2335097" cy="75325"/>
          </a:xfrm>
          <a:prstGeom prst="rect">
            <a:avLst/>
          </a:prstGeom>
        </p:spPr>
      </p:pic>
      <p:pic>
        <p:nvPicPr>
          <p:cNvPr id="9" name="Picture 8" descr="A green star with black background&#10;&#10;Description automatically generated">
            <a:extLst>
              <a:ext uri="{FF2B5EF4-FFF2-40B4-BE49-F238E27FC236}">
                <a16:creationId xmlns:a16="http://schemas.microsoft.com/office/drawing/2014/main" id="{8ECCB56A-082E-CE8E-7238-E4DB442A089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64256" y="5865997"/>
            <a:ext cx="390448" cy="428105"/>
          </a:xfrm>
          <a:prstGeom prst="rect">
            <a:avLst/>
          </a:prstGeom>
        </p:spPr>
      </p:pic>
      <p:pic>
        <p:nvPicPr>
          <p:cNvPr id="11" name="Picture 10" descr="A blue star on a black background&#10;&#10;Description automatically generated">
            <a:extLst>
              <a:ext uri="{FF2B5EF4-FFF2-40B4-BE49-F238E27FC236}">
                <a16:creationId xmlns:a16="http://schemas.microsoft.com/office/drawing/2014/main" id="{3EACD52F-E308-B5DF-2EC4-361EBDDD7AF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602949">
            <a:off x="11301158" y="6054628"/>
            <a:ext cx="527944" cy="578862"/>
          </a:xfrm>
          <a:prstGeom prst="rect">
            <a:avLst/>
          </a:prstGeom>
        </p:spPr>
      </p:pic>
      <p:pic>
        <p:nvPicPr>
          <p:cNvPr id="13" name="Picture 12" descr="A red star with black background&#10;&#10;Description automatically generated">
            <a:extLst>
              <a:ext uri="{FF2B5EF4-FFF2-40B4-BE49-F238E27FC236}">
                <a16:creationId xmlns:a16="http://schemas.microsoft.com/office/drawing/2014/main" id="{9D0821D0-1511-F63A-E47E-86355074922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20918997">
            <a:off x="6272023" y="890736"/>
            <a:ext cx="898409" cy="985058"/>
          </a:xfrm>
          <a:prstGeom prst="rect">
            <a:avLst/>
          </a:prstGeom>
        </p:spPr>
      </p:pic>
    </p:spTree>
    <p:extLst>
      <p:ext uri="{BB962C8B-B14F-4D97-AF65-F5344CB8AC3E}">
        <p14:creationId xmlns:p14="http://schemas.microsoft.com/office/powerpoint/2010/main" val="241571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F7F8"/>
        </a:solidFill>
        <a:effectLst/>
      </p:bgPr>
    </p:bg>
    <p:spTree>
      <p:nvGrpSpPr>
        <p:cNvPr id="1" name=""/>
        <p:cNvGrpSpPr/>
        <p:nvPr/>
      </p:nvGrpSpPr>
      <p:grpSpPr>
        <a:xfrm>
          <a:off x="0" y="0"/>
          <a:ext cx="0" cy="0"/>
          <a:chOff x="0" y="0"/>
          <a:chExt cx="0" cy="0"/>
        </a:xfrm>
      </p:grpSpPr>
      <p:pic>
        <p:nvPicPr>
          <p:cNvPr id="4" name="Picture 3" descr="A white circle with black background&#10;&#10;Description automatically generated">
            <a:extLst>
              <a:ext uri="{FF2B5EF4-FFF2-40B4-BE49-F238E27FC236}">
                <a16:creationId xmlns:a16="http://schemas.microsoft.com/office/drawing/2014/main" id="{76010FBB-28FC-C580-DB7B-D66830CD2F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422688" y="-3517367"/>
            <a:ext cx="12364445" cy="11431600"/>
          </a:xfrm>
          <a:prstGeom prst="rect">
            <a:avLst/>
          </a:prstGeom>
        </p:spPr>
      </p:pic>
      <p:pic>
        <p:nvPicPr>
          <p:cNvPr id="6" name="Picture 5">
            <a:extLst>
              <a:ext uri="{FF2B5EF4-FFF2-40B4-BE49-F238E27FC236}">
                <a16:creationId xmlns:a16="http://schemas.microsoft.com/office/drawing/2014/main" id="{42FEB44D-70C2-240F-6CCA-5D8BDE537E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9945" y="1648060"/>
            <a:ext cx="3621775" cy="116831"/>
          </a:xfrm>
          <a:prstGeom prst="rect">
            <a:avLst/>
          </a:prstGeom>
        </p:spPr>
      </p:pic>
      <p:sp>
        <p:nvSpPr>
          <p:cNvPr id="2" name="Title 1">
            <a:extLst>
              <a:ext uri="{FF2B5EF4-FFF2-40B4-BE49-F238E27FC236}">
                <a16:creationId xmlns:a16="http://schemas.microsoft.com/office/drawing/2014/main" id="{E906D9E7-5268-A16F-39C9-653DF38A313C}"/>
              </a:ext>
            </a:extLst>
          </p:cNvPr>
          <p:cNvSpPr>
            <a:spLocks noGrp="1"/>
          </p:cNvSpPr>
          <p:nvPr>
            <p:ph type="title"/>
          </p:nvPr>
        </p:nvSpPr>
        <p:spPr>
          <a:xfrm>
            <a:off x="469945" y="631133"/>
            <a:ext cx="10515600" cy="1325563"/>
          </a:xfrm>
        </p:spPr>
        <p:txBody>
          <a:bodyPr/>
          <a:lstStyle/>
          <a:p>
            <a:r>
              <a:rPr lang="en-GB" b="1" dirty="0">
                <a:solidFill>
                  <a:srgbClr val="0C2340"/>
                </a:solidFill>
                <a:latin typeface="Museo Sans 900" panose="02000000000000000000" pitchFamily="2" charset="77"/>
              </a:rPr>
              <a:t>Looking after our bodies</a:t>
            </a:r>
          </a:p>
        </p:txBody>
      </p:sp>
      <p:sp>
        <p:nvSpPr>
          <p:cNvPr id="3" name="Content Placeholder 2">
            <a:extLst>
              <a:ext uri="{FF2B5EF4-FFF2-40B4-BE49-F238E27FC236}">
                <a16:creationId xmlns:a16="http://schemas.microsoft.com/office/drawing/2014/main" id="{F6C779AE-3D0F-2441-327C-297B7313D091}"/>
              </a:ext>
            </a:extLst>
          </p:cNvPr>
          <p:cNvSpPr>
            <a:spLocks noGrp="1"/>
          </p:cNvSpPr>
          <p:nvPr>
            <p:ph idx="1"/>
          </p:nvPr>
        </p:nvSpPr>
        <p:spPr>
          <a:xfrm>
            <a:off x="469945" y="1967601"/>
            <a:ext cx="5243053" cy="2012403"/>
          </a:xfrm>
        </p:spPr>
        <p:txBody>
          <a:bodyPr vert="horz" lIns="91440" tIns="45720" rIns="91440" bIns="45720" rtlCol="0" anchor="t">
            <a:normAutofit fontScale="92500" lnSpcReduction="20000"/>
          </a:bodyPr>
          <a:lstStyle/>
          <a:p>
            <a:pPr marL="0" indent="0">
              <a:buNone/>
            </a:pPr>
            <a:r>
              <a:rPr lang="en-GB" dirty="0">
                <a:solidFill>
                  <a:srgbClr val="0C2340"/>
                </a:solidFill>
                <a:latin typeface="Museo Sans 500" panose="02000000000000000000" pitchFamily="2" charset="77"/>
              </a:rPr>
              <a:t>Our bodies might work in slightly different ways, but one thing we all have in common is that we can look after our bodies.</a:t>
            </a:r>
          </a:p>
          <a:p>
            <a:pPr marL="0" indent="0">
              <a:buNone/>
            </a:pPr>
            <a:endParaRPr lang="en-GB" sz="1300" dirty="0">
              <a:solidFill>
                <a:srgbClr val="0C2340"/>
              </a:solidFill>
            </a:endParaRPr>
          </a:p>
          <a:p>
            <a:pPr marL="0" indent="0">
              <a:buNone/>
            </a:pPr>
            <a:r>
              <a:rPr lang="en-GB" b="1" dirty="0">
                <a:solidFill>
                  <a:srgbClr val="0C2340"/>
                </a:solidFill>
                <a:latin typeface="Museo Sans 700" panose="02000000000000000000" pitchFamily="2" charset="77"/>
              </a:rPr>
              <a:t>How do you look after your body?</a:t>
            </a:r>
          </a:p>
        </p:txBody>
      </p:sp>
      <p:sp>
        <p:nvSpPr>
          <p:cNvPr id="5" name="TextBox 4">
            <a:extLst>
              <a:ext uri="{FF2B5EF4-FFF2-40B4-BE49-F238E27FC236}">
                <a16:creationId xmlns:a16="http://schemas.microsoft.com/office/drawing/2014/main" id="{EDD13242-91C5-CA64-4EF3-DA41101B8024}"/>
              </a:ext>
            </a:extLst>
          </p:cNvPr>
          <p:cNvSpPr txBox="1"/>
          <p:nvPr/>
        </p:nvSpPr>
        <p:spPr>
          <a:xfrm>
            <a:off x="6630887" y="1967601"/>
            <a:ext cx="40025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C2340"/>
                </a:solidFill>
                <a:latin typeface="Museo Sans 500" panose="02000000000000000000" pitchFamily="2" charset="77"/>
              </a:rPr>
              <a:t>We can:</a:t>
            </a:r>
          </a:p>
        </p:txBody>
      </p:sp>
      <p:grpSp>
        <p:nvGrpSpPr>
          <p:cNvPr id="18" name="Group 17">
            <a:extLst>
              <a:ext uri="{FF2B5EF4-FFF2-40B4-BE49-F238E27FC236}">
                <a16:creationId xmlns:a16="http://schemas.microsoft.com/office/drawing/2014/main" id="{CF25484F-DD1D-FD95-DB65-66546C4FF813}"/>
              </a:ext>
            </a:extLst>
          </p:cNvPr>
          <p:cNvGrpSpPr/>
          <p:nvPr/>
        </p:nvGrpSpPr>
        <p:grpSpPr>
          <a:xfrm>
            <a:off x="7261419" y="2532285"/>
            <a:ext cx="6743959" cy="457093"/>
            <a:chOff x="440536" y="4332784"/>
            <a:chExt cx="6743959" cy="457093"/>
          </a:xfrm>
        </p:grpSpPr>
        <p:pic>
          <p:nvPicPr>
            <p:cNvPr id="10" name="Picture 9" descr="A red star with black background&#10;&#10;Description automatically generated">
              <a:extLst>
                <a:ext uri="{FF2B5EF4-FFF2-40B4-BE49-F238E27FC236}">
                  <a16:creationId xmlns:a16="http://schemas.microsoft.com/office/drawing/2014/main" id="{A656EBB9-25C6-4EAE-3D65-2F0C66DF9C3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0536" y="4332784"/>
              <a:ext cx="342255" cy="375264"/>
            </a:xfrm>
            <a:prstGeom prst="rect">
              <a:avLst/>
            </a:prstGeom>
          </p:spPr>
        </p:pic>
        <p:sp>
          <p:nvSpPr>
            <p:cNvPr id="11" name="Content Placeholder 2">
              <a:extLst>
                <a:ext uri="{FF2B5EF4-FFF2-40B4-BE49-F238E27FC236}">
                  <a16:creationId xmlns:a16="http://schemas.microsoft.com/office/drawing/2014/main" id="{1804C6FE-931F-3138-9F37-8932861425AE}"/>
                </a:ext>
              </a:extLst>
            </p:cNvPr>
            <p:cNvSpPr txBox="1">
              <a:spLocks/>
            </p:cNvSpPr>
            <p:nvPr/>
          </p:nvSpPr>
          <p:spPr>
            <a:xfrm>
              <a:off x="782791" y="4370830"/>
              <a:ext cx="6401704" cy="41904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C2340"/>
                  </a:solidFill>
                  <a:latin typeface="Museo Sans 500" panose="02000000000000000000" pitchFamily="2" charset="77"/>
                </a:rPr>
                <a:t>Eat healthy foods</a:t>
              </a:r>
            </a:p>
          </p:txBody>
        </p:sp>
      </p:grpSp>
      <p:grpSp>
        <p:nvGrpSpPr>
          <p:cNvPr id="12" name="Group 11">
            <a:extLst>
              <a:ext uri="{FF2B5EF4-FFF2-40B4-BE49-F238E27FC236}">
                <a16:creationId xmlns:a16="http://schemas.microsoft.com/office/drawing/2014/main" id="{1FC2156F-CA59-23BA-F7B3-27EC15B1FFA9}"/>
              </a:ext>
            </a:extLst>
          </p:cNvPr>
          <p:cNvGrpSpPr/>
          <p:nvPr/>
        </p:nvGrpSpPr>
        <p:grpSpPr>
          <a:xfrm>
            <a:off x="7262612" y="3078071"/>
            <a:ext cx="7440592" cy="428543"/>
            <a:chOff x="500360" y="3848171"/>
            <a:chExt cx="7440592" cy="428543"/>
          </a:xfrm>
        </p:grpSpPr>
        <p:pic>
          <p:nvPicPr>
            <p:cNvPr id="13" name="Picture 12" descr="A green star with black background&#10;&#10;Description automatically generated">
              <a:extLst>
                <a:ext uri="{FF2B5EF4-FFF2-40B4-BE49-F238E27FC236}">
                  <a16:creationId xmlns:a16="http://schemas.microsoft.com/office/drawing/2014/main" id="{42CDB314-DC9F-314F-A5FD-5AB4AB1C0D3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0360" y="3848171"/>
              <a:ext cx="341064" cy="373958"/>
            </a:xfrm>
            <a:prstGeom prst="rect">
              <a:avLst/>
            </a:prstGeom>
          </p:spPr>
        </p:pic>
        <p:sp>
          <p:nvSpPr>
            <p:cNvPr id="14" name="Content Placeholder 2">
              <a:extLst>
                <a:ext uri="{FF2B5EF4-FFF2-40B4-BE49-F238E27FC236}">
                  <a16:creationId xmlns:a16="http://schemas.microsoft.com/office/drawing/2014/main" id="{7E25CB1B-D84B-A795-E887-8BB077082241}"/>
                </a:ext>
              </a:extLst>
            </p:cNvPr>
            <p:cNvSpPr txBox="1">
              <a:spLocks/>
            </p:cNvSpPr>
            <p:nvPr/>
          </p:nvSpPr>
          <p:spPr>
            <a:xfrm>
              <a:off x="842019" y="3849971"/>
              <a:ext cx="7098933" cy="4267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C2340"/>
                  </a:solidFill>
                  <a:latin typeface="Museo Sans 500" panose="02000000000000000000" pitchFamily="2" charset="77"/>
                </a:rPr>
                <a:t>Drink plenty of water</a:t>
              </a:r>
            </a:p>
          </p:txBody>
        </p:sp>
      </p:grpSp>
      <p:grpSp>
        <p:nvGrpSpPr>
          <p:cNvPr id="15" name="Group 14">
            <a:extLst>
              <a:ext uri="{FF2B5EF4-FFF2-40B4-BE49-F238E27FC236}">
                <a16:creationId xmlns:a16="http://schemas.microsoft.com/office/drawing/2014/main" id="{6F0FB856-351B-E924-0981-BB3F3A43FFEE}"/>
              </a:ext>
            </a:extLst>
          </p:cNvPr>
          <p:cNvGrpSpPr/>
          <p:nvPr/>
        </p:nvGrpSpPr>
        <p:grpSpPr>
          <a:xfrm>
            <a:off x="7262612" y="3591820"/>
            <a:ext cx="6742766" cy="448445"/>
            <a:chOff x="435275" y="4890234"/>
            <a:chExt cx="6742766" cy="448445"/>
          </a:xfrm>
        </p:grpSpPr>
        <p:pic>
          <p:nvPicPr>
            <p:cNvPr id="16" name="Picture 15" descr="A blue star on a black background&#10;&#10;Description automatically generated">
              <a:extLst>
                <a:ext uri="{FF2B5EF4-FFF2-40B4-BE49-F238E27FC236}">
                  <a16:creationId xmlns:a16="http://schemas.microsoft.com/office/drawing/2014/main" id="{D9C5834A-11F4-A6D5-D58A-5A9B4DD7677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275" y="4890234"/>
              <a:ext cx="341064" cy="373958"/>
            </a:xfrm>
            <a:prstGeom prst="rect">
              <a:avLst/>
            </a:prstGeom>
          </p:spPr>
        </p:pic>
        <p:sp>
          <p:nvSpPr>
            <p:cNvPr id="17" name="Content Placeholder 2">
              <a:extLst>
                <a:ext uri="{FF2B5EF4-FFF2-40B4-BE49-F238E27FC236}">
                  <a16:creationId xmlns:a16="http://schemas.microsoft.com/office/drawing/2014/main" id="{599DCC21-FF4E-92F6-AAE0-959E4CEC7D88}"/>
                </a:ext>
              </a:extLst>
            </p:cNvPr>
            <p:cNvSpPr txBox="1">
              <a:spLocks/>
            </p:cNvSpPr>
            <p:nvPr/>
          </p:nvSpPr>
          <p:spPr>
            <a:xfrm>
              <a:off x="776339" y="4896679"/>
              <a:ext cx="6401702" cy="442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C2340"/>
                  </a:solidFill>
                  <a:latin typeface="Museo Sans 500" panose="02000000000000000000" pitchFamily="2" charset="77"/>
                </a:rPr>
                <a:t>Keep our bodies clean</a:t>
              </a:r>
            </a:p>
          </p:txBody>
        </p:sp>
      </p:grpSp>
      <p:grpSp>
        <p:nvGrpSpPr>
          <p:cNvPr id="19" name="Group 18">
            <a:extLst>
              <a:ext uri="{FF2B5EF4-FFF2-40B4-BE49-F238E27FC236}">
                <a16:creationId xmlns:a16="http://schemas.microsoft.com/office/drawing/2014/main" id="{B3A2A4F9-B64A-C000-57EC-6FF3B8B917F1}"/>
              </a:ext>
            </a:extLst>
          </p:cNvPr>
          <p:cNvGrpSpPr/>
          <p:nvPr/>
        </p:nvGrpSpPr>
        <p:grpSpPr>
          <a:xfrm>
            <a:off x="7261419" y="4189938"/>
            <a:ext cx="3502456" cy="457093"/>
            <a:chOff x="440536" y="4332784"/>
            <a:chExt cx="3502456" cy="457093"/>
          </a:xfrm>
        </p:grpSpPr>
        <p:pic>
          <p:nvPicPr>
            <p:cNvPr id="20" name="Picture 19" descr="A red star with black background&#10;&#10;Description automatically generated">
              <a:extLst>
                <a:ext uri="{FF2B5EF4-FFF2-40B4-BE49-F238E27FC236}">
                  <a16:creationId xmlns:a16="http://schemas.microsoft.com/office/drawing/2014/main" id="{2EE9BA14-6BF9-BB7F-4ADC-68AD9F7DA4A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0536" y="4332784"/>
              <a:ext cx="342255" cy="375264"/>
            </a:xfrm>
            <a:prstGeom prst="rect">
              <a:avLst/>
            </a:prstGeom>
          </p:spPr>
        </p:pic>
        <p:sp>
          <p:nvSpPr>
            <p:cNvPr id="21" name="Content Placeholder 2">
              <a:extLst>
                <a:ext uri="{FF2B5EF4-FFF2-40B4-BE49-F238E27FC236}">
                  <a16:creationId xmlns:a16="http://schemas.microsoft.com/office/drawing/2014/main" id="{6F7875FB-6DE5-AAC9-2502-09C7E1005631}"/>
                </a:ext>
              </a:extLst>
            </p:cNvPr>
            <p:cNvSpPr txBox="1">
              <a:spLocks/>
            </p:cNvSpPr>
            <p:nvPr/>
          </p:nvSpPr>
          <p:spPr>
            <a:xfrm>
              <a:off x="782791" y="4370830"/>
              <a:ext cx="3160201" cy="4190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C2340"/>
                  </a:solidFill>
                  <a:latin typeface="Museo Sans 500" panose="02000000000000000000" pitchFamily="2" charset="77"/>
                </a:rPr>
                <a:t>Get enough rest and sleep</a:t>
              </a:r>
            </a:p>
          </p:txBody>
        </p:sp>
      </p:grpSp>
      <p:grpSp>
        <p:nvGrpSpPr>
          <p:cNvPr id="25" name="Group 24">
            <a:extLst>
              <a:ext uri="{FF2B5EF4-FFF2-40B4-BE49-F238E27FC236}">
                <a16:creationId xmlns:a16="http://schemas.microsoft.com/office/drawing/2014/main" id="{C96510A2-1DF3-D511-ED26-663949B723CF}"/>
              </a:ext>
            </a:extLst>
          </p:cNvPr>
          <p:cNvGrpSpPr/>
          <p:nvPr/>
        </p:nvGrpSpPr>
        <p:grpSpPr>
          <a:xfrm>
            <a:off x="7261419" y="4976490"/>
            <a:ext cx="3659206" cy="428543"/>
            <a:chOff x="6091624" y="5648997"/>
            <a:chExt cx="3659206" cy="428543"/>
          </a:xfrm>
        </p:grpSpPr>
        <p:pic>
          <p:nvPicPr>
            <p:cNvPr id="23" name="Picture 22" descr="A green star with black background&#10;&#10;Description automatically generated">
              <a:extLst>
                <a:ext uri="{FF2B5EF4-FFF2-40B4-BE49-F238E27FC236}">
                  <a16:creationId xmlns:a16="http://schemas.microsoft.com/office/drawing/2014/main" id="{F28EADA8-F29D-865E-65FC-4823DE73256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91624" y="5648997"/>
              <a:ext cx="341064" cy="373958"/>
            </a:xfrm>
            <a:prstGeom prst="rect">
              <a:avLst/>
            </a:prstGeom>
          </p:spPr>
        </p:pic>
        <p:sp>
          <p:nvSpPr>
            <p:cNvPr id="24" name="Content Placeholder 2">
              <a:extLst>
                <a:ext uri="{FF2B5EF4-FFF2-40B4-BE49-F238E27FC236}">
                  <a16:creationId xmlns:a16="http://schemas.microsoft.com/office/drawing/2014/main" id="{202EC695-C9D8-FEB3-BADE-FA1CEC3E86F3}"/>
                </a:ext>
              </a:extLst>
            </p:cNvPr>
            <p:cNvSpPr txBox="1">
              <a:spLocks/>
            </p:cNvSpPr>
            <p:nvPr/>
          </p:nvSpPr>
          <p:spPr>
            <a:xfrm>
              <a:off x="6433284" y="5650797"/>
              <a:ext cx="3317546" cy="4267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C2340"/>
                  </a:solidFill>
                  <a:latin typeface="Museo Sans 500" panose="02000000000000000000" pitchFamily="2" charset="77"/>
                </a:rPr>
                <a:t>Ask for help if we feel unwell or get hurt</a:t>
              </a:r>
            </a:p>
          </p:txBody>
        </p:sp>
      </p:grpSp>
      <p:pic>
        <p:nvPicPr>
          <p:cNvPr id="27" name="Picture 26" descr="A green apple with a slice of apple&#10;&#10;Description automatically generated">
            <a:extLst>
              <a:ext uri="{FF2B5EF4-FFF2-40B4-BE49-F238E27FC236}">
                <a16:creationId xmlns:a16="http://schemas.microsoft.com/office/drawing/2014/main" id="{63B38E52-A85F-A826-AD4B-05749A4B800E}"/>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80027" y="4066068"/>
            <a:ext cx="1716509" cy="1833775"/>
          </a:xfrm>
          <a:prstGeom prst="rect">
            <a:avLst/>
          </a:prstGeom>
        </p:spPr>
      </p:pic>
      <p:pic>
        <p:nvPicPr>
          <p:cNvPr id="29" name="Picture 28" descr="A glass of water with a black background&#10;&#10;Description automatically generated">
            <a:extLst>
              <a:ext uri="{FF2B5EF4-FFF2-40B4-BE49-F238E27FC236}">
                <a16:creationId xmlns:a16="http://schemas.microsoft.com/office/drawing/2014/main" id="{55EE359E-8420-6CD4-C200-F18716B27CF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176874" y="4856174"/>
            <a:ext cx="1209835" cy="1833775"/>
          </a:xfrm>
          <a:prstGeom prst="rect">
            <a:avLst/>
          </a:prstGeom>
        </p:spPr>
      </p:pic>
      <p:pic>
        <p:nvPicPr>
          <p:cNvPr id="31" name="Picture 30" descr="A cartoon of a baby in a bubble bath&#10;&#10;Description automatically generated">
            <a:extLst>
              <a:ext uri="{FF2B5EF4-FFF2-40B4-BE49-F238E27FC236}">
                <a16:creationId xmlns:a16="http://schemas.microsoft.com/office/drawing/2014/main" id="{F6735072-FB87-7870-529F-0FACD39D8BDF}"/>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2071686" y="3980004"/>
            <a:ext cx="1884324" cy="2092418"/>
          </a:xfrm>
          <a:prstGeom prst="rect">
            <a:avLst/>
          </a:prstGeom>
        </p:spPr>
      </p:pic>
      <p:pic>
        <p:nvPicPr>
          <p:cNvPr id="33" name="Picture 32" descr="A cartoon of a child sleeping with a teddy bear&#10;&#10;Description automatically generated">
            <a:extLst>
              <a:ext uri="{FF2B5EF4-FFF2-40B4-BE49-F238E27FC236}">
                <a16:creationId xmlns:a16="http://schemas.microsoft.com/office/drawing/2014/main" id="{D384ED16-5EB3-3F42-1BA1-DDBE7294EF57}"/>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2796132" y="5204768"/>
            <a:ext cx="2587526" cy="1975178"/>
          </a:xfrm>
          <a:prstGeom prst="rect">
            <a:avLst/>
          </a:prstGeom>
        </p:spPr>
      </p:pic>
      <p:pic>
        <p:nvPicPr>
          <p:cNvPr id="35" name="Picture 34" descr="A person wearing a mask and holding a clipboard&#10;&#10;Description automatically generated">
            <a:extLst>
              <a:ext uri="{FF2B5EF4-FFF2-40B4-BE49-F238E27FC236}">
                <a16:creationId xmlns:a16="http://schemas.microsoft.com/office/drawing/2014/main" id="{F45AD061-AA30-61B4-332F-B93185419864}"/>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059768" y="4234187"/>
            <a:ext cx="1724466" cy="2895179"/>
          </a:xfrm>
          <a:prstGeom prst="rect">
            <a:avLst/>
          </a:prstGeom>
        </p:spPr>
      </p:pic>
    </p:spTree>
    <p:extLst>
      <p:ext uri="{BB962C8B-B14F-4D97-AF65-F5344CB8AC3E}">
        <p14:creationId xmlns:p14="http://schemas.microsoft.com/office/powerpoint/2010/main" val="40933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6E85-91D7-7CF8-3D79-B2D7646C39C6}"/>
              </a:ext>
            </a:extLst>
          </p:cNvPr>
          <p:cNvSpPr>
            <a:spLocks noGrp="1"/>
          </p:cNvSpPr>
          <p:nvPr>
            <p:ph type="title"/>
          </p:nvPr>
        </p:nvSpPr>
        <p:spPr>
          <a:xfrm>
            <a:off x="356061" y="618454"/>
            <a:ext cx="10515600" cy="1325563"/>
          </a:xfrm>
        </p:spPr>
        <p:txBody>
          <a:bodyPr/>
          <a:lstStyle/>
          <a:p>
            <a:r>
              <a:rPr lang="en-GB" b="1" dirty="0">
                <a:solidFill>
                  <a:schemeClr val="bg1"/>
                </a:solidFill>
                <a:latin typeface="Museo Sans 900" panose="02000000000000000000" pitchFamily="2" charset="77"/>
              </a:rPr>
              <a:t>Excellent exercise</a:t>
            </a:r>
          </a:p>
        </p:txBody>
      </p:sp>
      <p:sp>
        <p:nvSpPr>
          <p:cNvPr id="3" name="Content Placeholder 2">
            <a:extLst>
              <a:ext uri="{FF2B5EF4-FFF2-40B4-BE49-F238E27FC236}">
                <a16:creationId xmlns:a16="http://schemas.microsoft.com/office/drawing/2014/main" id="{6B5D3635-9888-C201-8B63-2ECD4494E69C}"/>
              </a:ext>
            </a:extLst>
          </p:cNvPr>
          <p:cNvSpPr>
            <a:spLocks noGrp="1"/>
          </p:cNvSpPr>
          <p:nvPr>
            <p:ph idx="1"/>
          </p:nvPr>
        </p:nvSpPr>
        <p:spPr>
          <a:xfrm>
            <a:off x="356061" y="2080028"/>
            <a:ext cx="6570407" cy="4425079"/>
          </a:xfrm>
        </p:spPr>
        <p:txBody>
          <a:bodyPr vert="horz" lIns="91440" tIns="45720" rIns="91440" bIns="45720" rtlCol="0" anchor="t">
            <a:normAutofit/>
          </a:bodyPr>
          <a:lstStyle/>
          <a:p>
            <a:pPr marL="0" indent="0">
              <a:buNone/>
            </a:pPr>
            <a:r>
              <a:rPr lang="en-GB" sz="2400" dirty="0">
                <a:solidFill>
                  <a:schemeClr val="bg1"/>
                </a:solidFill>
                <a:latin typeface="Museo Sans 500" panose="02000000000000000000" pitchFamily="2" charset="77"/>
              </a:rPr>
              <a:t>In the video, we learnt that the children with CF get lots of exercise to help keep their bodies healthy.</a:t>
            </a:r>
          </a:p>
          <a:p>
            <a:pPr marL="0" indent="0">
              <a:buNone/>
            </a:pPr>
            <a:endParaRPr lang="en-GB" sz="2400" dirty="0">
              <a:solidFill>
                <a:schemeClr val="bg1"/>
              </a:solidFill>
              <a:latin typeface="Museo Sans 500" panose="02000000000000000000" pitchFamily="2" charset="77"/>
            </a:endParaRPr>
          </a:p>
          <a:p>
            <a:pPr marL="0" indent="0">
              <a:buNone/>
            </a:pPr>
            <a:r>
              <a:rPr lang="en-GB" sz="2400" dirty="0">
                <a:solidFill>
                  <a:schemeClr val="bg1"/>
                </a:solidFill>
                <a:latin typeface="Museo Sans 500" panose="02000000000000000000" pitchFamily="2" charset="77"/>
              </a:rPr>
              <a:t>Exercise is great for us all and we can exercise in lots of different ways. Some people have help to move their bodies.</a:t>
            </a:r>
          </a:p>
          <a:p>
            <a:pPr marL="0" indent="0">
              <a:buNone/>
            </a:pPr>
            <a:endParaRPr lang="en-GB" sz="2400" dirty="0">
              <a:solidFill>
                <a:schemeClr val="bg1"/>
              </a:solidFill>
            </a:endParaRPr>
          </a:p>
          <a:p>
            <a:pPr marL="0" indent="0">
              <a:buNone/>
            </a:pPr>
            <a:r>
              <a:rPr lang="en-GB" sz="2400" b="1" dirty="0">
                <a:solidFill>
                  <a:schemeClr val="bg1"/>
                </a:solidFill>
                <a:latin typeface="Museo Sans 700" panose="02000000000000000000" pitchFamily="2" charset="77"/>
              </a:rPr>
              <a:t>What are your favourite ways to exercise?</a:t>
            </a:r>
          </a:p>
        </p:txBody>
      </p:sp>
      <p:pic>
        <p:nvPicPr>
          <p:cNvPr id="5" name="Picture 4">
            <a:extLst>
              <a:ext uri="{FF2B5EF4-FFF2-40B4-BE49-F238E27FC236}">
                <a16:creationId xmlns:a16="http://schemas.microsoft.com/office/drawing/2014/main" id="{3E0B44DF-CEA3-45D7-740D-1921EB3D8B1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6061" y="1684607"/>
            <a:ext cx="3621775" cy="116831"/>
          </a:xfrm>
          <a:prstGeom prst="rect">
            <a:avLst/>
          </a:prstGeom>
        </p:spPr>
      </p:pic>
      <p:pic>
        <p:nvPicPr>
          <p:cNvPr id="9" name="Picture 8" descr="A child jumping on a trampoline&#10;&#10;Description automatically generated">
            <a:extLst>
              <a:ext uri="{FF2B5EF4-FFF2-40B4-BE49-F238E27FC236}">
                <a16:creationId xmlns:a16="http://schemas.microsoft.com/office/drawing/2014/main" id="{850BE9CB-BEEE-4CBC-8C76-F0E182349A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240623" y="420994"/>
            <a:ext cx="3174258" cy="3093917"/>
          </a:xfrm>
          <a:prstGeom prst="rect">
            <a:avLst/>
          </a:prstGeom>
        </p:spPr>
      </p:pic>
      <p:pic>
        <p:nvPicPr>
          <p:cNvPr id="11" name="Picture 10" descr="A child sitting cross legged with her hands in the air&#10;&#10;Description automatically generated">
            <a:extLst>
              <a:ext uri="{FF2B5EF4-FFF2-40B4-BE49-F238E27FC236}">
                <a16:creationId xmlns:a16="http://schemas.microsoft.com/office/drawing/2014/main" id="{BB0A4901-8E3C-82A2-997B-C9064B7A2F3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9492149" y="3650585"/>
            <a:ext cx="3174258" cy="3405232"/>
          </a:xfrm>
          <a:prstGeom prst="rect">
            <a:avLst/>
          </a:prstGeom>
        </p:spPr>
      </p:pic>
      <p:pic>
        <p:nvPicPr>
          <p:cNvPr id="13" name="Picture 12" descr="A child in sunglasses underwater with thumbs up&#10;&#10;Description automatically generated">
            <a:extLst>
              <a:ext uri="{FF2B5EF4-FFF2-40B4-BE49-F238E27FC236}">
                <a16:creationId xmlns:a16="http://schemas.microsoft.com/office/drawing/2014/main" id="{E9D9DF6F-7D8A-A383-9163-5556FA2F888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626152" y="-352705"/>
            <a:ext cx="2765662" cy="2592912"/>
          </a:xfrm>
          <a:prstGeom prst="rect">
            <a:avLst/>
          </a:prstGeom>
        </p:spPr>
      </p:pic>
      <p:pic>
        <p:nvPicPr>
          <p:cNvPr id="15" name="Picture 14" descr="A person helping a child walk on a swing&#10;&#10;Description automatically generated">
            <a:extLst>
              <a:ext uri="{FF2B5EF4-FFF2-40B4-BE49-F238E27FC236}">
                <a16:creationId xmlns:a16="http://schemas.microsoft.com/office/drawing/2014/main" id="{E94DCADC-A416-B2E4-2B7E-507C615CE329}"/>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096000" y="2400386"/>
            <a:ext cx="3627937" cy="3127189"/>
          </a:xfrm>
          <a:prstGeom prst="rect">
            <a:avLst/>
          </a:prstGeom>
        </p:spPr>
      </p:pic>
    </p:spTree>
    <p:extLst>
      <p:ext uri="{BB962C8B-B14F-4D97-AF65-F5344CB8AC3E}">
        <p14:creationId xmlns:p14="http://schemas.microsoft.com/office/powerpoint/2010/main" val="78620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BEAE-3CA7-69D7-AFF4-3467D6D53A73}"/>
              </a:ext>
            </a:extLst>
          </p:cNvPr>
          <p:cNvSpPr>
            <a:spLocks noGrp="1"/>
          </p:cNvSpPr>
          <p:nvPr>
            <p:ph type="title"/>
          </p:nvPr>
        </p:nvSpPr>
        <p:spPr>
          <a:xfrm>
            <a:off x="497378" y="767896"/>
            <a:ext cx="10515600" cy="1325563"/>
          </a:xfrm>
        </p:spPr>
        <p:txBody>
          <a:bodyPr/>
          <a:lstStyle/>
          <a:p>
            <a:r>
              <a:rPr lang="en-GB" b="1" dirty="0">
                <a:solidFill>
                  <a:srgbClr val="0C2340"/>
                </a:solidFill>
                <a:latin typeface="Museo Sans 900" panose="02000000000000000000" pitchFamily="2" charset="77"/>
              </a:rPr>
              <a:t>Living with CF</a:t>
            </a:r>
          </a:p>
        </p:txBody>
      </p:sp>
      <p:sp>
        <p:nvSpPr>
          <p:cNvPr id="3" name="Content Placeholder 2">
            <a:extLst>
              <a:ext uri="{FF2B5EF4-FFF2-40B4-BE49-F238E27FC236}">
                <a16:creationId xmlns:a16="http://schemas.microsoft.com/office/drawing/2014/main" id="{E50F561E-C572-C163-A5DE-EF5175498DB3}"/>
              </a:ext>
            </a:extLst>
          </p:cNvPr>
          <p:cNvSpPr>
            <a:spLocks noGrp="1"/>
          </p:cNvSpPr>
          <p:nvPr>
            <p:ph idx="1"/>
          </p:nvPr>
        </p:nvSpPr>
        <p:spPr>
          <a:xfrm>
            <a:off x="497378" y="2154655"/>
            <a:ext cx="6177117" cy="3747381"/>
          </a:xfrm>
        </p:spPr>
        <p:txBody>
          <a:bodyPr vert="horz" lIns="91440" tIns="45720" rIns="91440" bIns="45720" rtlCol="0" anchor="t">
            <a:normAutofit/>
          </a:bodyPr>
          <a:lstStyle/>
          <a:p>
            <a:pPr marL="0" indent="0">
              <a:buNone/>
            </a:pPr>
            <a:r>
              <a:rPr lang="en-GB" sz="2400" dirty="0">
                <a:solidFill>
                  <a:srgbClr val="0C2340"/>
                </a:solidFill>
                <a:latin typeface="Museo Sans 500" panose="02000000000000000000" pitchFamily="2" charset="77"/>
              </a:rPr>
              <a:t>Today, we have learnt about the condition called cystic fibrosis (or CF).</a:t>
            </a:r>
          </a:p>
          <a:p>
            <a:pPr marL="0" indent="0">
              <a:buNone/>
            </a:pPr>
            <a:endParaRPr lang="en-GB" sz="2400" dirty="0">
              <a:solidFill>
                <a:srgbClr val="0C2340"/>
              </a:solidFill>
              <a:latin typeface="Museo Sans 500" panose="02000000000000000000" pitchFamily="2" charset="77"/>
            </a:endParaRPr>
          </a:p>
          <a:p>
            <a:pPr marL="0" indent="0">
              <a:buNone/>
            </a:pPr>
            <a:r>
              <a:rPr lang="en-GB" sz="2400" dirty="0">
                <a:solidFill>
                  <a:srgbClr val="0C2340"/>
                </a:solidFill>
                <a:latin typeface="Museo Sans 500" panose="02000000000000000000" pitchFamily="2" charset="77"/>
              </a:rPr>
              <a:t>Children with CF might be a little different from you and living with CF isn't always easy. </a:t>
            </a:r>
          </a:p>
          <a:p>
            <a:pPr marL="0" indent="0">
              <a:buNone/>
            </a:pPr>
            <a:endParaRPr lang="en-GB" sz="2400" dirty="0">
              <a:solidFill>
                <a:srgbClr val="0C2340"/>
              </a:solidFill>
            </a:endParaRPr>
          </a:p>
          <a:p>
            <a:pPr marL="0" indent="0">
              <a:buNone/>
            </a:pPr>
            <a:r>
              <a:rPr lang="en-GB" sz="2400" b="1" dirty="0">
                <a:solidFill>
                  <a:srgbClr val="0C2340"/>
                </a:solidFill>
                <a:latin typeface="Museo Sans 700" panose="02000000000000000000" pitchFamily="2" charset="77"/>
              </a:rPr>
              <a:t>What do you think might be difficult about living with CF?</a:t>
            </a:r>
          </a:p>
        </p:txBody>
      </p:sp>
      <p:pic>
        <p:nvPicPr>
          <p:cNvPr id="5" name="Picture 4">
            <a:extLst>
              <a:ext uri="{FF2B5EF4-FFF2-40B4-BE49-F238E27FC236}">
                <a16:creationId xmlns:a16="http://schemas.microsoft.com/office/drawing/2014/main" id="{AD4F96EB-B1E1-4809-CB7F-6B596EC4A83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7378" y="1794896"/>
            <a:ext cx="3943350" cy="127205"/>
          </a:xfrm>
          <a:prstGeom prst="rect">
            <a:avLst/>
          </a:prstGeom>
        </p:spPr>
      </p:pic>
      <p:pic>
        <p:nvPicPr>
          <p:cNvPr id="6" name="Picture 5" descr="A person holding a child's chest&#10;&#10;Description automatically generated">
            <a:extLst>
              <a:ext uri="{FF2B5EF4-FFF2-40B4-BE49-F238E27FC236}">
                <a16:creationId xmlns:a16="http://schemas.microsoft.com/office/drawing/2014/main" id="{AFDEE668-916C-CB0D-9105-D1983123447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3"/>
          <a:stretch/>
        </p:blipFill>
        <p:spPr>
          <a:xfrm>
            <a:off x="8535686" y="-164899"/>
            <a:ext cx="3699493" cy="3191152"/>
          </a:xfrm>
          <a:prstGeom prst="rect">
            <a:avLst/>
          </a:prstGeom>
        </p:spPr>
      </p:pic>
      <p:pic>
        <p:nvPicPr>
          <p:cNvPr id="7" name="Picture 6" descr="A close-up of pills in a pill organizer&#10;&#10;Description automatically generated">
            <a:extLst>
              <a:ext uri="{FF2B5EF4-FFF2-40B4-BE49-F238E27FC236}">
                <a16:creationId xmlns:a16="http://schemas.microsoft.com/office/drawing/2014/main" id="{DAE9CD79-30B4-24A7-25F6-9843BEC8987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21049062">
            <a:off x="6743629" y="2257144"/>
            <a:ext cx="2770467" cy="2580779"/>
          </a:xfrm>
          <a:prstGeom prst="rect">
            <a:avLst/>
          </a:prstGeom>
        </p:spPr>
      </p:pic>
      <p:pic>
        <p:nvPicPr>
          <p:cNvPr id="8" name="Picture 7" descr="A child sleeping with a teddy bear&#10;&#10;Description automatically generated">
            <a:extLst>
              <a:ext uri="{FF2B5EF4-FFF2-40B4-BE49-F238E27FC236}">
                <a16:creationId xmlns:a16="http://schemas.microsoft.com/office/drawing/2014/main" id="{F6707BA5-B479-9F92-BFA8-CF367EC95F1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720442">
            <a:off x="8750021" y="3873323"/>
            <a:ext cx="3488575" cy="3390214"/>
          </a:xfrm>
          <a:prstGeom prst="rect">
            <a:avLst/>
          </a:prstGeom>
        </p:spPr>
      </p:pic>
    </p:spTree>
    <p:extLst>
      <p:ext uri="{BB962C8B-B14F-4D97-AF65-F5344CB8AC3E}">
        <p14:creationId xmlns:p14="http://schemas.microsoft.com/office/powerpoint/2010/main" val="319135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C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C4B2-EE67-6107-FFC5-442A5E72D66D}"/>
              </a:ext>
            </a:extLst>
          </p:cNvPr>
          <p:cNvSpPr>
            <a:spLocks noGrp="1"/>
          </p:cNvSpPr>
          <p:nvPr>
            <p:ph type="title"/>
          </p:nvPr>
        </p:nvSpPr>
        <p:spPr>
          <a:xfrm>
            <a:off x="555567" y="919272"/>
            <a:ext cx="10515600" cy="1325563"/>
          </a:xfrm>
        </p:spPr>
        <p:txBody>
          <a:bodyPr/>
          <a:lstStyle/>
          <a:p>
            <a:r>
              <a:rPr lang="en-GB" b="1" dirty="0">
                <a:solidFill>
                  <a:srgbClr val="0C2340"/>
                </a:solidFill>
                <a:latin typeface="Museo Sans 900" panose="02000000000000000000" pitchFamily="2" charset="77"/>
              </a:rPr>
              <a:t>Living a life unlimited</a:t>
            </a:r>
          </a:p>
        </p:txBody>
      </p:sp>
      <p:sp>
        <p:nvSpPr>
          <p:cNvPr id="3" name="Content Placeholder 2">
            <a:extLst>
              <a:ext uri="{FF2B5EF4-FFF2-40B4-BE49-F238E27FC236}">
                <a16:creationId xmlns:a16="http://schemas.microsoft.com/office/drawing/2014/main" id="{5EF01F55-E478-F12E-3420-C9CD9C90928E}"/>
              </a:ext>
            </a:extLst>
          </p:cNvPr>
          <p:cNvSpPr>
            <a:spLocks noGrp="1"/>
          </p:cNvSpPr>
          <p:nvPr>
            <p:ph idx="1"/>
          </p:nvPr>
        </p:nvSpPr>
        <p:spPr>
          <a:xfrm>
            <a:off x="555567" y="2306031"/>
            <a:ext cx="5454535" cy="2989176"/>
          </a:xfrm>
        </p:spPr>
        <p:txBody>
          <a:bodyPr vert="horz" lIns="91440" tIns="45720" rIns="91440" bIns="45720" rtlCol="0" anchor="t">
            <a:normAutofit/>
          </a:bodyPr>
          <a:lstStyle/>
          <a:p>
            <a:pPr marL="0" indent="0">
              <a:buNone/>
            </a:pPr>
            <a:r>
              <a:rPr lang="en-GB" sz="2400" dirty="0">
                <a:solidFill>
                  <a:srgbClr val="0C2340"/>
                </a:solidFill>
                <a:latin typeface="Museo Sans 500" panose="02000000000000000000" pitchFamily="2" charset="77"/>
              </a:rPr>
              <a:t>Although, living with CF can be tricky, children with CF are children – just like you!</a:t>
            </a:r>
          </a:p>
          <a:p>
            <a:pPr marL="0" indent="0">
              <a:buNone/>
            </a:pPr>
            <a:endParaRPr lang="en-GB" sz="2400" dirty="0">
              <a:solidFill>
                <a:srgbClr val="0C2340"/>
              </a:solidFill>
              <a:latin typeface="Museo Sans 500" panose="02000000000000000000" pitchFamily="2" charset="77"/>
            </a:endParaRPr>
          </a:p>
          <a:p>
            <a:pPr marL="0" indent="0">
              <a:buNone/>
            </a:pPr>
            <a:r>
              <a:rPr lang="en-GB" sz="2400" dirty="0">
                <a:solidFill>
                  <a:srgbClr val="0C2340"/>
                </a:solidFill>
                <a:latin typeface="Museo Sans 500" panose="02000000000000000000" pitchFamily="2" charset="77"/>
              </a:rPr>
              <a:t>With support and understanding, and the right treatment, all children can live a happy life full of fun activities.</a:t>
            </a:r>
          </a:p>
        </p:txBody>
      </p:sp>
      <p:pic>
        <p:nvPicPr>
          <p:cNvPr id="5" name="Picture 4">
            <a:extLst>
              <a:ext uri="{FF2B5EF4-FFF2-40B4-BE49-F238E27FC236}">
                <a16:creationId xmlns:a16="http://schemas.microsoft.com/office/drawing/2014/main" id="{2E49762E-8C6E-3E3A-022B-3B55746D8BD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1944" y="1947808"/>
            <a:ext cx="3621775" cy="116831"/>
          </a:xfrm>
          <a:prstGeom prst="rect">
            <a:avLst/>
          </a:prstGeom>
        </p:spPr>
      </p:pic>
      <p:pic>
        <p:nvPicPr>
          <p:cNvPr id="14" name="Picture 13" descr="A group of kids lying on the ground&#10;&#10;Description automatically generated">
            <a:extLst>
              <a:ext uri="{FF2B5EF4-FFF2-40B4-BE49-F238E27FC236}">
                <a16:creationId xmlns:a16="http://schemas.microsoft.com/office/drawing/2014/main" id="{91AC2E1A-1C07-BA68-2A4A-1BA662F08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880927">
            <a:off x="5788102" y="-331819"/>
            <a:ext cx="8443261" cy="7521638"/>
          </a:xfrm>
          <a:prstGeom prst="rect">
            <a:avLst/>
          </a:prstGeom>
        </p:spPr>
      </p:pic>
      <p:pic>
        <p:nvPicPr>
          <p:cNvPr id="16" name="Picture 15" descr="A blue star on a black background&#10;&#10;Description automatically generated">
            <a:extLst>
              <a:ext uri="{FF2B5EF4-FFF2-40B4-BE49-F238E27FC236}">
                <a16:creationId xmlns:a16="http://schemas.microsoft.com/office/drawing/2014/main" id="{C0A8544E-C3C4-C34D-F41F-9D69C0A448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602949">
            <a:off x="6228355" y="6054549"/>
            <a:ext cx="527944" cy="578862"/>
          </a:xfrm>
          <a:prstGeom prst="rect">
            <a:avLst/>
          </a:prstGeom>
        </p:spPr>
      </p:pic>
      <p:pic>
        <p:nvPicPr>
          <p:cNvPr id="17" name="Picture 16" descr="A red star with black background&#10;&#10;Description automatically generated">
            <a:extLst>
              <a:ext uri="{FF2B5EF4-FFF2-40B4-BE49-F238E27FC236}">
                <a16:creationId xmlns:a16="http://schemas.microsoft.com/office/drawing/2014/main" id="{369670E3-8659-3FE9-1852-85000B50F9C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0918997">
            <a:off x="5517759" y="5360164"/>
            <a:ext cx="740849" cy="812302"/>
          </a:xfrm>
          <a:prstGeom prst="rect">
            <a:avLst/>
          </a:prstGeom>
        </p:spPr>
      </p:pic>
    </p:spTree>
    <p:extLst>
      <p:ext uri="{BB962C8B-B14F-4D97-AF65-F5344CB8AC3E}">
        <p14:creationId xmlns:p14="http://schemas.microsoft.com/office/powerpoint/2010/main" val="217138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pic>
        <p:nvPicPr>
          <p:cNvPr id="8" name="Picture 7" descr="A yellow and blue sign with a black background&#10;&#10;Description automatically generated">
            <a:extLst>
              <a:ext uri="{FF2B5EF4-FFF2-40B4-BE49-F238E27FC236}">
                <a16:creationId xmlns:a16="http://schemas.microsoft.com/office/drawing/2014/main" id="{06F44C9E-D89F-B26C-A262-A2076EA175A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34551" y="781560"/>
            <a:ext cx="7509041" cy="2136030"/>
          </a:xfrm>
          <a:prstGeom prst="rect">
            <a:avLst/>
          </a:prstGeom>
        </p:spPr>
      </p:pic>
      <p:pic>
        <p:nvPicPr>
          <p:cNvPr id="9" name="Picture 8" descr="A yellow circle with black background&#10;&#10;Description automatically generated">
            <a:extLst>
              <a:ext uri="{FF2B5EF4-FFF2-40B4-BE49-F238E27FC236}">
                <a16:creationId xmlns:a16="http://schemas.microsoft.com/office/drawing/2014/main" id="{EEC77581-5530-63EA-ED0E-2379A3B93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812" y="4403549"/>
            <a:ext cx="10028218" cy="7002691"/>
          </a:xfrm>
          <a:prstGeom prst="rect">
            <a:avLst/>
          </a:prstGeom>
        </p:spPr>
      </p:pic>
      <p:pic>
        <p:nvPicPr>
          <p:cNvPr id="11" name="Picture 10">
            <a:extLst>
              <a:ext uri="{FF2B5EF4-FFF2-40B4-BE49-F238E27FC236}">
                <a16:creationId xmlns:a16="http://schemas.microsoft.com/office/drawing/2014/main" id="{19AAD5B4-0827-3E00-9CAE-94C2D266336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6000" y="5946018"/>
            <a:ext cx="5431691" cy="512970"/>
          </a:xfrm>
          <a:prstGeom prst="rect">
            <a:avLst/>
          </a:prstGeom>
        </p:spPr>
      </p:pic>
    </p:spTree>
    <p:extLst>
      <p:ext uri="{BB962C8B-B14F-4D97-AF65-F5344CB8AC3E}">
        <p14:creationId xmlns:p14="http://schemas.microsoft.com/office/powerpoint/2010/main" val="170577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F5"/>
        </a:solidFill>
        <a:effectLst/>
      </p:bgPr>
    </p:bg>
    <p:spTree>
      <p:nvGrpSpPr>
        <p:cNvPr id="1" name=""/>
        <p:cNvGrpSpPr/>
        <p:nvPr/>
      </p:nvGrpSpPr>
      <p:grpSpPr>
        <a:xfrm>
          <a:off x="0" y="0"/>
          <a:ext cx="0" cy="0"/>
          <a:chOff x="0" y="0"/>
          <a:chExt cx="0" cy="0"/>
        </a:xfrm>
      </p:grpSpPr>
      <p:pic>
        <p:nvPicPr>
          <p:cNvPr id="6" name="Picture 5" descr="A blue circle with black background&#10;&#10;Description automatically generated">
            <a:extLst>
              <a:ext uri="{FF2B5EF4-FFF2-40B4-BE49-F238E27FC236}">
                <a16:creationId xmlns:a16="http://schemas.microsoft.com/office/drawing/2014/main" id="{34146AB7-DFDF-7A79-56B6-7B51604200A2}"/>
              </a:ext>
            </a:extLst>
          </p:cNvPr>
          <p:cNvPicPr>
            <a:picLocks noChangeAspect="1"/>
          </p:cNvPicPr>
          <p:nvPr/>
        </p:nvPicPr>
        <p:blipFill>
          <a:blip r:embed="rId2" cstate="screen">
            <a:alphaModFix/>
            <a:extLst>
              <a:ext uri="{28A0092B-C50C-407E-A947-70E740481C1C}">
                <a14:useLocalDpi xmlns:a14="http://schemas.microsoft.com/office/drawing/2010/main" val="0"/>
              </a:ext>
            </a:extLst>
          </a:blip>
          <a:stretch>
            <a:fillRect/>
          </a:stretch>
        </p:blipFill>
        <p:spPr>
          <a:xfrm rot="20309459">
            <a:off x="7150194" y="24893"/>
            <a:ext cx="5005423" cy="4627785"/>
          </a:xfrm>
          <a:prstGeom prst="rect">
            <a:avLst/>
          </a:prstGeom>
        </p:spPr>
      </p:pic>
      <p:sp>
        <p:nvSpPr>
          <p:cNvPr id="2" name="Title 1">
            <a:extLst>
              <a:ext uri="{FF2B5EF4-FFF2-40B4-BE49-F238E27FC236}">
                <a16:creationId xmlns:a16="http://schemas.microsoft.com/office/drawing/2014/main" id="{D346B668-AB2E-77BC-D126-F0C3100C6360}"/>
              </a:ext>
            </a:extLst>
          </p:cNvPr>
          <p:cNvSpPr>
            <a:spLocks noGrp="1"/>
          </p:cNvSpPr>
          <p:nvPr>
            <p:ph type="title"/>
          </p:nvPr>
        </p:nvSpPr>
        <p:spPr>
          <a:xfrm>
            <a:off x="310275" y="885629"/>
            <a:ext cx="10515600" cy="1325563"/>
          </a:xfrm>
        </p:spPr>
        <p:txBody>
          <a:bodyPr/>
          <a:lstStyle/>
          <a:p>
            <a:r>
              <a:rPr lang="en-GB" b="1" dirty="0">
                <a:solidFill>
                  <a:srgbClr val="0C2340"/>
                </a:solidFill>
                <a:latin typeface="Museo Sans 900" panose="02000000000000000000" pitchFamily="2" charset="77"/>
                <a:ea typeface="Tahoma" panose="020B0604030504040204" pitchFamily="34" charset="0"/>
                <a:cs typeface="Tahoma" panose="020B0604030504040204" pitchFamily="34" charset="0"/>
              </a:rPr>
              <a:t>What makes you, you?</a:t>
            </a:r>
          </a:p>
        </p:txBody>
      </p:sp>
      <p:sp>
        <p:nvSpPr>
          <p:cNvPr id="3" name="Content Placeholder 2">
            <a:extLst>
              <a:ext uri="{FF2B5EF4-FFF2-40B4-BE49-F238E27FC236}">
                <a16:creationId xmlns:a16="http://schemas.microsoft.com/office/drawing/2014/main" id="{EF457854-35DF-E0D2-04B3-A0482F63EC66}"/>
              </a:ext>
            </a:extLst>
          </p:cNvPr>
          <p:cNvSpPr>
            <a:spLocks noGrp="1"/>
          </p:cNvSpPr>
          <p:nvPr>
            <p:ph idx="1"/>
          </p:nvPr>
        </p:nvSpPr>
        <p:spPr>
          <a:xfrm>
            <a:off x="310275" y="2518276"/>
            <a:ext cx="6655674" cy="2688813"/>
          </a:xfrm>
        </p:spPr>
        <p:txBody>
          <a:bodyPr vert="horz" lIns="91440" tIns="45720" rIns="91440" bIns="45720" rtlCol="0" anchor="t">
            <a:normAutofit/>
          </a:bodyPr>
          <a:lstStyle/>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Have a think about your interests and hobbies.</a:t>
            </a:r>
            <a:endParaRPr lang="en-US" sz="2400" dirty="0">
              <a:solidFill>
                <a:srgbClr val="0C2340"/>
              </a:solidFill>
              <a:latin typeface="Museo Sans 500" panose="02000000000000000000" pitchFamily="2" charset="77"/>
              <a:ea typeface="Tahoma" panose="020B0604030504040204" pitchFamily="34" charset="0"/>
              <a:cs typeface="Tahoma" panose="020B0604030504040204" pitchFamily="34" charset="0"/>
            </a:endParaRPr>
          </a:p>
          <a:p>
            <a:pPr marL="0" indent="0">
              <a:lnSpc>
                <a:spcPct val="100000"/>
              </a:lnSpc>
              <a:buNone/>
            </a:pPr>
            <a:endPar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endParaRPr>
          </a:p>
          <a:p>
            <a:pPr>
              <a:lnSpc>
                <a:spcPct val="100000"/>
              </a:lnSpc>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What games or sports do you like to play?</a:t>
            </a:r>
          </a:p>
          <a:p>
            <a:pPr>
              <a:lnSpc>
                <a:spcPct val="100000"/>
              </a:lnSpc>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Do you have a favourite animal?</a:t>
            </a:r>
          </a:p>
          <a:p>
            <a:pPr>
              <a:lnSpc>
                <a:spcPct val="100000"/>
              </a:lnSpc>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How might other people describe you?</a:t>
            </a:r>
          </a:p>
        </p:txBody>
      </p:sp>
      <p:pic>
        <p:nvPicPr>
          <p:cNvPr id="7" name="Picture 6" descr="A blue circle with black background&#10;&#10;Description automatically generated">
            <a:extLst>
              <a:ext uri="{FF2B5EF4-FFF2-40B4-BE49-F238E27FC236}">
                <a16:creationId xmlns:a16="http://schemas.microsoft.com/office/drawing/2014/main" id="{C56CB84B-7416-96EC-97E4-A21B15BCE116}"/>
              </a:ext>
            </a:extLst>
          </p:cNvPr>
          <p:cNvPicPr>
            <a:picLocks noChangeAspect="1"/>
          </p:cNvPicPr>
          <p:nvPr/>
        </p:nvPicPr>
        <p:blipFill>
          <a:blip r:embed="rId3" cstate="screen">
            <a:alphaModFix amt="70000"/>
            <a:extLst>
              <a:ext uri="{28A0092B-C50C-407E-A947-70E740481C1C}">
                <a14:useLocalDpi xmlns:a14="http://schemas.microsoft.com/office/drawing/2010/main" val="0"/>
              </a:ext>
            </a:extLst>
          </a:blip>
          <a:stretch>
            <a:fillRect/>
          </a:stretch>
        </p:blipFill>
        <p:spPr>
          <a:xfrm rot="568167">
            <a:off x="7556494" y="4561332"/>
            <a:ext cx="1834009" cy="1695641"/>
          </a:xfrm>
          <a:prstGeom prst="rect">
            <a:avLst/>
          </a:prstGeom>
        </p:spPr>
      </p:pic>
      <p:pic>
        <p:nvPicPr>
          <p:cNvPr id="8" name="Picture 7" descr="A blue circle with black background&#10;&#10;Description automatically generated">
            <a:extLst>
              <a:ext uri="{FF2B5EF4-FFF2-40B4-BE49-F238E27FC236}">
                <a16:creationId xmlns:a16="http://schemas.microsoft.com/office/drawing/2014/main" id="{EE3EFEF2-83A2-4E33-10FE-BE27B773B985}"/>
              </a:ext>
            </a:extLst>
          </p:cNvPr>
          <p:cNvPicPr>
            <a:picLocks noChangeAspect="1"/>
          </p:cNvPicPr>
          <p:nvPr/>
        </p:nvPicPr>
        <p:blipFill>
          <a:blip r:embed="rId4" cstate="screen">
            <a:alphaModFix amt="50000"/>
            <a:extLst>
              <a:ext uri="{28A0092B-C50C-407E-A947-70E740481C1C}">
                <a14:useLocalDpi xmlns:a14="http://schemas.microsoft.com/office/drawing/2010/main" val="0"/>
              </a:ext>
            </a:extLst>
          </a:blip>
          <a:stretch>
            <a:fillRect/>
          </a:stretch>
        </p:blipFill>
        <p:spPr>
          <a:xfrm rot="17260649">
            <a:off x="6564699" y="5510713"/>
            <a:ext cx="960109" cy="887673"/>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0A726908-C856-A42E-BB50-FB1EBFAE2B1E}"/>
              </a:ext>
            </a:extLst>
          </p:cNvPr>
          <p:cNvPicPr>
            <a:picLocks noChangeAspect="1"/>
          </p:cNvPicPr>
          <p:nvPr/>
        </p:nvPicPr>
        <p:blipFill>
          <a:blip r:embed="rId5" cstate="screen">
            <a:alphaModFix amt="20000"/>
            <a:extLst>
              <a:ext uri="{28A0092B-C50C-407E-A947-70E740481C1C}">
                <a14:useLocalDpi xmlns:a14="http://schemas.microsoft.com/office/drawing/2010/main" val="0"/>
              </a:ext>
            </a:extLst>
          </a:blip>
          <a:stretch>
            <a:fillRect/>
          </a:stretch>
        </p:blipFill>
        <p:spPr>
          <a:xfrm rot="12855725">
            <a:off x="5768353" y="5964266"/>
            <a:ext cx="655291" cy="605852"/>
          </a:xfrm>
          <a:prstGeom prst="rect">
            <a:avLst/>
          </a:prstGeom>
        </p:spPr>
      </p:pic>
      <p:pic>
        <p:nvPicPr>
          <p:cNvPr id="13" name="Picture 12">
            <a:extLst>
              <a:ext uri="{FF2B5EF4-FFF2-40B4-BE49-F238E27FC236}">
                <a16:creationId xmlns:a16="http://schemas.microsoft.com/office/drawing/2014/main" id="{CEC457A2-6BAD-0FC7-7996-89D4EB25305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3113" y="1856688"/>
            <a:ext cx="3621775" cy="116831"/>
          </a:xfrm>
          <a:prstGeom prst="rect">
            <a:avLst/>
          </a:prstGeom>
        </p:spPr>
      </p:pic>
      <p:pic>
        <p:nvPicPr>
          <p:cNvPr id="28" name="Picture 27" descr="A cloud of objects&#10;&#10;Description automatically generated with medium confidence">
            <a:extLst>
              <a:ext uri="{FF2B5EF4-FFF2-40B4-BE49-F238E27FC236}">
                <a16:creationId xmlns:a16="http://schemas.microsoft.com/office/drawing/2014/main" id="{97F8CB52-EE64-9B20-C089-D8FF73A408F8}"/>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638852" y="689407"/>
            <a:ext cx="3558361" cy="3732610"/>
          </a:xfrm>
          <a:prstGeom prst="rect">
            <a:avLst/>
          </a:prstGeom>
        </p:spPr>
      </p:pic>
    </p:spTree>
    <p:extLst>
      <p:ext uri="{BB962C8B-B14F-4D97-AF65-F5344CB8AC3E}">
        <p14:creationId xmlns:p14="http://schemas.microsoft.com/office/powerpoint/2010/main" val="2978537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F7F8"/>
        </a:solidFill>
        <a:effectLst/>
      </p:bgPr>
    </p:bg>
    <p:spTree>
      <p:nvGrpSpPr>
        <p:cNvPr id="1" name=""/>
        <p:cNvGrpSpPr/>
        <p:nvPr/>
      </p:nvGrpSpPr>
      <p:grpSpPr>
        <a:xfrm>
          <a:off x="0" y="0"/>
          <a:ext cx="0" cy="0"/>
          <a:chOff x="0" y="0"/>
          <a:chExt cx="0" cy="0"/>
        </a:xfrm>
      </p:grpSpPr>
      <p:pic>
        <p:nvPicPr>
          <p:cNvPr id="9" name="Picture 8" descr="A white circle with black background&#10;&#10;Description automatically generated">
            <a:extLst>
              <a:ext uri="{FF2B5EF4-FFF2-40B4-BE49-F238E27FC236}">
                <a16:creationId xmlns:a16="http://schemas.microsoft.com/office/drawing/2014/main" id="{E69EEE08-579C-1668-E08E-CDA8CD4DE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990" y="-4931047"/>
            <a:ext cx="12364445" cy="11431600"/>
          </a:xfrm>
          <a:prstGeom prst="rect">
            <a:avLst/>
          </a:prstGeom>
        </p:spPr>
      </p:pic>
      <p:sp>
        <p:nvSpPr>
          <p:cNvPr id="2" name="Title 1">
            <a:extLst>
              <a:ext uri="{FF2B5EF4-FFF2-40B4-BE49-F238E27FC236}">
                <a16:creationId xmlns:a16="http://schemas.microsoft.com/office/drawing/2014/main" id="{41B412FC-EF2F-E6F8-30A7-6E27908780F9}"/>
              </a:ext>
            </a:extLst>
          </p:cNvPr>
          <p:cNvSpPr>
            <a:spLocks noGrp="1"/>
          </p:cNvSpPr>
          <p:nvPr>
            <p:ph type="title"/>
          </p:nvPr>
        </p:nvSpPr>
        <p:spPr>
          <a:xfrm>
            <a:off x="310275" y="635998"/>
            <a:ext cx="10515600" cy="1325563"/>
          </a:xfrm>
        </p:spPr>
        <p:txBody>
          <a:bodyPr/>
          <a:lstStyle/>
          <a:p>
            <a:r>
              <a:rPr lang="en-GB" b="1" dirty="0">
                <a:solidFill>
                  <a:srgbClr val="0C2340"/>
                </a:solidFill>
                <a:latin typeface="Museo Sans 900" panose="02000000000000000000" pitchFamily="2" charset="77"/>
                <a:ea typeface="Tahoma" panose="020B0604030504040204" pitchFamily="34" charset="0"/>
                <a:cs typeface="Tahoma" panose="020B0604030504040204" pitchFamily="34" charset="0"/>
              </a:rPr>
              <a:t>What we like: </a:t>
            </a:r>
            <a:br>
              <a:rPr lang="en-GB" b="1" dirty="0">
                <a:solidFill>
                  <a:srgbClr val="0C2340"/>
                </a:solidFill>
                <a:latin typeface="Tahoma" panose="020B0604030504040204" pitchFamily="34" charset="0"/>
                <a:ea typeface="Tahoma" panose="020B0604030504040204" pitchFamily="34" charset="0"/>
                <a:cs typeface="Tahoma" panose="020B0604030504040204" pitchFamily="34" charset="0"/>
              </a:rPr>
            </a:br>
            <a:r>
              <a:rPr lang="en-GB" b="1" dirty="0">
                <a:solidFill>
                  <a:srgbClr val="0C2340"/>
                </a:solidFill>
                <a:latin typeface="Museo Sans 700" panose="02000000000000000000" pitchFamily="2" charset="77"/>
                <a:ea typeface="Tahoma" panose="020B0604030504040204" pitchFamily="34" charset="0"/>
                <a:cs typeface="Tahoma" panose="020B0604030504040204" pitchFamily="34" charset="0"/>
              </a:rPr>
              <a:t>similarities and differences</a:t>
            </a:r>
          </a:p>
        </p:txBody>
      </p:sp>
      <p:sp>
        <p:nvSpPr>
          <p:cNvPr id="3" name="Content Placeholder 2">
            <a:extLst>
              <a:ext uri="{FF2B5EF4-FFF2-40B4-BE49-F238E27FC236}">
                <a16:creationId xmlns:a16="http://schemas.microsoft.com/office/drawing/2014/main" id="{D144974A-4FA9-7840-00C9-E177386E46E3}"/>
              </a:ext>
            </a:extLst>
          </p:cNvPr>
          <p:cNvSpPr>
            <a:spLocks noGrp="1"/>
          </p:cNvSpPr>
          <p:nvPr>
            <p:ph idx="1"/>
          </p:nvPr>
        </p:nvSpPr>
        <p:spPr>
          <a:xfrm>
            <a:off x="310276" y="2681673"/>
            <a:ext cx="5589270" cy="2771626"/>
          </a:xfrm>
        </p:spPr>
        <p:txBody>
          <a:bodyPr vert="horz" lIns="91440" tIns="45720" rIns="91440" bIns="45720" rtlCol="0" anchor="t">
            <a:normAutofit/>
          </a:bodyPr>
          <a:lstStyle/>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We are all unique! That means that no two people are completely identical.</a:t>
            </a:r>
          </a:p>
          <a:p>
            <a:pPr marL="0" indent="0">
              <a:lnSpc>
                <a:spcPct val="100000"/>
              </a:lnSpc>
              <a:buNone/>
            </a:pPr>
            <a:endPar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endParaRPr>
          </a:p>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But we all have similarities with other people. That means that we have something in common.</a:t>
            </a:r>
          </a:p>
          <a:p>
            <a:pPr marL="0" indent="0">
              <a:lnSpc>
                <a:spcPct val="100000"/>
              </a:lnSpc>
              <a:buNone/>
            </a:pPr>
            <a:endParaRPr lang="en-GB" sz="2400" dirty="0">
              <a:solidFill>
                <a:srgbClr val="0C234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en-GB" sz="2400" dirty="0">
              <a:solidFill>
                <a:srgbClr val="0C234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computer monitor with a white screen&#10;&#10;Description automatically generated">
            <a:extLst>
              <a:ext uri="{FF2B5EF4-FFF2-40B4-BE49-F238E27FC236}">
                <a16:creationId xmlns:a16="http://schemas.microsoft.com/office/drawing/2014/main" id="{F3D9316D-DC8A-CB3B-307C-D29F214F3FC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356186" y="1920341"/>
            <a:ext cx="5835814" cy="4876513"/>
          </a:xfrm>
          <a:prstGeom prst="rect">
            <a:avLst/>
          </a:prstGeom>
        </p:spPr>
      </p:pic>
      <p:sp>
        <p:nvSpPr>
          <p:cNvPr id="5" name="TextBox 4">
            <a:extLst>
              <a:ext uri="{FF2B5EF4-FFF2-40B4-BE49-F238E27FC236}">
                <a16:creationId xmlns:a16="http://schemas.microsoft.com/office/drawing/2014/main" id="{0E4BE79B-11AE-E18D-1C7F-6109BE7B678E}"/>
              </a:ext>
            </a:extLst>
          </p:cNvPr>
          <p:cNvSpPr txBox="1"/>
          <p:nvPr/>
        </p:nvSpPr>
        <p:spPr>
          <a:xfrm>
            <a:off x="7126739" y="2681673"/>
            <a:ext cx="429193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useo Sans 500" panose="02000000000000000000" pitchFamily="2" charset="77"/>
                <a:cs typeface="Segoe UI"/>
              </a:rPr>
              <a:t>​</a:t>
            </a:r>
            <a:r>
              <a:rPr lang="en-GB" sz="2400" b="1" dirty="0">
                <a:latin typeface="Museo Sans 700" panose="02000000000000000000" pitchFamily="2" charset="77"/>
                <a:cs typeface="Segoe UI"/>
              </a:rPr>
              <a:t>Can you and the person next to you think of something you have in common? </a:t>
            </a:r>
            <a:r>
              <a:rPr lang="en-US" sz="2400" b="1" dirty="0">
                <a:latin typeface="Museo Sans 700" panose="02000000000000000000" pitchFamily="2" charset="77"/>
                <a:cs typeface="Segoe UI"/>
              </a:rPr>
              <a:t>​</a:t>
            </a:r>
          </a:p>
          <a:p>
            <a:endParaRPr lang="en-US" sz="2400" b="1" dirty="0">
              <a:latin typeface="Museo Sans 700" panose="02000000000000000000" pitchFamily="2" charset="77"/>
            </a:endParaRPr>
          </a:p>
          <a:p>
            <a:r>
              <a:rPr lang="en-GB" sz="2400" dirty="0">
                <a:latin typeface="Museo Sans 500" panose="02000000000000000000" pitchFamily="2" charset="77"/>
                <a:cs typeface="Segoe UI"/>
              </a:rPr>
              <a:t>Perhaps there's a type of food or a TV programme you both like.</a:t>
            </a:r>
          </a:p>
        </p:txBody>
      </p:sp>
      <p:pic>
        <p:nvPicPr>
          <p:cNvPr id="10" name="Picture 9">
            <a:extLst>
              <a:ext uri="{FF2B5EF4-FFF2-40B4-BE49-F238E27FC236}">
                <a16:creationId xmlns:a16="http://schemas.microsoft.com/office/drawing/2014/main" id="{7172DBC2-C908-5CD8-7109-4F327D11C28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0275" y="1920341"/>
            <a:ext cx="3621775" cy="116831"/>
          </a:xfrm>
          <a:prstGeom prst="rect">
            <a:avLst/>
          </a:prstGeom>
        </p:spPr>
      </p:pic>
    </p:spTree>
    <p:extLst>
      <p:ext uri="{BB962C8B-B14F-4D97-AF65-F5344CB8AC3E}">
        <p14:creationId xmlns:p14="http://schemas.microsoft.com/office/powerpoint/2010/main" val="1287135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C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BB85B-F9EE-D45C-5E86-71FA8EB71580}"/>
              </a:ext>
            </a:extLst>
          </p:cNvPr>
          <p:cNvSpPr>
            <a:spLocks noGrp="1"/>
          </p:cNvSpPr>
          <p:nvPr>
            <p:ph type="title"/>
          </p:nvPr>
        </p:nvSpPr>
        <p:spPr>
          <a:xfrm>
            <a:off x="300038" y="724731"/>
            <a:ext cx="10515600" cy="1325563"/>
          </a:xfrm>
        </p:spPr>
        <p:txBody>
          <a:bodyPr/>
          <a:lstStyle/>
          <a:p>
            <a:r>
              <a:rPr lang="en-GB" b="1" dirty="0">
                <a:solidFill>
                  <a:srgbClr val="0C2340"/>
                </a:solidFill>
                <a:latin typeface="Museo Sans 900" panose="02000000000000000000" pitchFamily="2" charset="77"/>
                <a:ea typeface="Tahoma" panose="020B0604030504040204" pitchFamily="34" charset="0"/>
                <a:cs typeface="Tahoma" panose="020B0604030504040204" pitchFamily="34" charset="0"/>
              </a:rPr>
              <a:t>Our bodies: </a:t>
            </a:r>
            <a:br>
              <a:rPr lang="en-GB" b="1" dirty="0">
                <a:solidFill>
                  <a:srgbClr val="0C2340"/>
                </a:solidFill>
                <a:latin typeface="Tahoma" panose="020B0604030504040204" pitchFamily="34" charset="0"/>
                <a:ea typeface="Tahoma" panose="020B0604030504040204" pitchFamily="34" charset="0"/>
                <a:cs typeface="Tahoma" panose="020B0604030504040204" pitchFamily="34" charset="0"/>
              </a:rPr>
            </a:br>
            <a:r>
              <a:rPr lang="en-GB" b="1" dirty="0">
                <a:solidFill>
                  <a:srgbClr val="0C2340"/>
                </a:solidFill>
                <a:latin typeface="Museo Sans 700" panose="02000000000000000000" pitchFamily="2" charset="77"/>
                <a:ea typeface="Tahoma" panose="020B0604030504040204" pitchFamily="34" charset="0"/>
                <a:cs typeface="Tahoma" panose="020B0604030504040204" pitchFamily="34" charset="0"/>
              </a:rPr>
              <a:t>similarities and differences</a:t>
            </a:r>
          </a:p>
        </p:txBody>
      </p:sp>
      <p:sp>
        <p:nvSpPr>
          <p:cNvPr id="3" name="Content Placeholder 2">
            <a:extLst>
              <a:ext uri="{FF2B5EF4-FFF2-40B4-BE49-F238E27FC236}">
                <a16:creationId xmlns:a16="http://schemas.microsoft.com/office/drawing/2014/main" id="{10C203A7-9AC9-1DAC-DF9C-CCDF09665687}"/>
              </a:ext>
            </a:extLst>
          </p:cNvPr>
          <p:cNvSpPr>
            <a:spLocks noGrp="1"/>
          </p:cNvSpPr>
          <p:nvPr>
            <p:ph idx="1"/>
          </p:nvPr>
        </p:nvSpPr>
        <p:spPr>
          <a:xfrm>
            <a:off x="300038" y="2340999"/>
            <a:ext cx="7184923" cy="847604"/>
          </a:xfrm>
        </p:spPr>
        <p:txBody>
          <a:bodyPr vert="horz" lIns="91440" tIns="45720" rIns="91440" bIns="45720" rtlCol="0" anchor="t">
            <a:normAutofit/>
          </a:bodyPr>
          <a:lstStyle/>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We can also find things we have in common with others about our bodies...</a:t>
            </a:r>
          </a:p>
        </p:txBody>
      </p:sp>
      <p:pic>
        <p:nvPicPr>
          <p:cNvPr id="9" name="Picture 8">
            <a:extLst>
              <a:ext uri="{FF2B5EF4-FFF2-40B4-BE49-F238E27FC236}">
                <a16:creationId xmlns:a16="http://schemas.microsoft.com/office/drawing/2014/main" id="{4784DAF2-2E44-93B6-1C0B-7BA9EB005F8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3278" y="1974434"/>
            <a:ext cx="3621775" cy="116831"/>
          </a:xfrm>
          <a:prstGeom prst="rect">
            <a:avLst/>
          </a:prstGeom>
        </p:spPr>
      </p:pic>
      <p:grpSp>
        <p:nvGrpSpPr>
          <p:cNvPr id="20" name="Group 19">
            <a:extLst>
              <a:ext uri="{FF2B5EF4-FFF2-40B4-BE49-F238E27FC236}">
                <a16:creationId xmlns:a16="http://schemas.microsoft.com/office/drawing/2014/main" id="{64542527-2006-711E-7210-11ADB7261AF6}"/>
              </a:ext>
            </a:extLst>
          </p:cNvPr>
          <p:cNvGrpSpPr/>
          <p:nvPr/>
        </p:nvGrpSpPr>
        <p:grpSpPr>
          <a:xfrm>
            <a:off x="399792" y="3234488"/>
            <a:ext cx="6743959" cy="920927"/>
            <a:chOff x="434082" y="3165908"/>
            <a:chExt cx="6743959" cy="920927"/>
          </a:xfrm>
        </p:grpSpPr>
        <p:pic>
          <p:nvPicPr>
            <p:cNvPr id="15" name="Picture 14" descr="A red star with black background&#10;&#10;Description automatically generated">
              <a:extLst>
                <a:ext uri="{FF2B5EF4-FFF2-40B4-BE49-F238E27FC236}">
                  <a16:creationId xmlns:a16="http://schemas.microsoft.com/office/drawing/2014/main" id="{F5DBA0B2-4D65-4ADB-A096-D926CCB63F7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082" y="3221512"/>
              <a:ext cx="342255" cy="375264"/>
            </a:xfrm>
            <a:prstGeom prst="rect">
              <a:avLst/>
            </a:prstGeom>
          </p:spPr>
        </p:pic>
        <p:sp>
          <p:nvSpPr>
            <p:cNvPr id="17" name="Content Placeholder 2">
              <a:extLst>
                <a:ext uri="{FF2B5EF4-FFF2-40B4-BE49-F238E27FC236}">
                  <a16:creationId xmlns:a16="http://schemas.microsoft.com/office/drawing/2014/main" id="{6EA7AE16-4EE4-3431-2C10-241087D5A851}"/>
                </a:ext>
              </a:extLst>
            </p:cNvPr>
            <p:cNvSpPr txBox="1">
              <a:spLocks/>
            </p:cNvSpPr>
            <p:nvPr/>
          </p:nvSpPr>
          <p:spPr>
            <a:xfrm>
              <a:off x="776337" y="3165908"/>
              <a:ext cx="6401704" cy="9209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Two people might have the same hair colour, have a birthmark or wear glasses. </a:t>
              </a:r>
            </a:p>
          </p:txBody>
        </p:sp>
      </p:grpSp>
      <p:grpSp>
        <p:nvGrpSpPr>
          <p:cNvPr id="21" name="Group 20">
            <a:extLst>
              <a:ext uri="{FF2B5EF4-FFF2-40B4-BE49-F238E27FC236}">
                <a16:creationId xmlns:a16="http://schemas.microsoft.com/office/drawing/2014/main" id="{33DB5624-00C8-291F-5674-20CF8CE2ABEB}"/>
              </a:ext>
            </a:extLst>
          </p:cNvPr>
          <p:cNvGrpSpPr/>
          <p:nvPr/>
        </p:nvGrpSpPr>
        <p:grpSpPr>
          <a:xfrm>
            <a:off x="414574" y="4193657"/>
            <a:ext cx="7070388" cy="920927"/>
            <a:chOff x="448864" y="4033637"/>
            <a:chExt cx="7070388" cy="920927"/>
          </a:xfrm>
        </p:grpSpPr>
        <p:pic>
          <p:nvPicPr>
            <p:cNvPr id="11" name="Picture 10" descr="A green star with black background&#10;&#10;Description automatically generated">
              <a:extLst>
                <a:ext uri="{FF2B5EF4-FFF2-40B4-BE49-F238E27FC236}">
                  <a16:creationId xmlns:a16="http://schemas.microsoft.com/office/drawing/2014/main" id="{B3CBDD16-C569-6D8B-301F-51C4840A593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8864" y="4090546"/>
              <a:ext cx="341064" cy="373958"/>
            </a:xfrm>
            <a:prstGeom prst="rect">
              <a:avLst/>
            </a:prstGeom>
          </p:spPr>
        </p:pic>
        <p:sp>
          <p:nvSpPr>
            <p:cNvPr id="18" name="Content Placeholder 2">
              <a:extLst>
                <a:ext uri="{FF2B5EF4-FFF2-40B4-BE49-F238E27FC236}">
                  <a16:creationId xmlns:a16="http://schemas.microsoft.com/office/drawing/2014/main" id="{040EFC1C-006C-98FC-DAFE-4DA322C55C4F}"/>
                </a:ext>
              </a:extLst>
            </p:cNvPr>
            <p:cNvSpPr txBox="1">
              <a:spLocks/>
            </p:cNvSpPr>
            <p:nvPr/>
          </p:nvSpPr>
          <p:spPr>
            <a:xfrm>
              <a:off x="776338" y="4033637"/>
              <a:ext cx="6742914" cy="9209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Two people might use a wheelchair or wear the same sized shoes.</a:t>
              </a:r>
            </a:p>
          </p:txBody>
        </p:sp>
      </p:grpSp>
      <p:grpSp>
        <p:nvGrpSpPr>
          <p:cNvPr id="22" name="Group 21">
            <a:extLst>
              <a:ext uri="{FF2B5EF4-FFF2-40B4-BE49-F238E27FC236}">
                <a16:creationId xmlns:a16="http://schemas.microsoft.com/office/drawing/2014/main" id="{DEDD0A6A-9899-7490-4444-09CFF914CD68}"/>
              </a:ext>
            </a:extLst>
          </p:cNvPr>
          <p:cNvGrpSpPr/>
          <p:nvPr/>
        </p:nvGrpSpPr>
        <p:grpSpPr>
          <a:xfrm>
            <a:off x="399792" y="5148138"/>
            <a:ext cx="6743959" cy="1249251"/>
            <a:chOff x="434082" y="4896678"/>
            <a:chExt cx="6743959" cy="1249251"/>
          </a:xfrm>
        </p:grpSpPr>
        <p:pic>
          <p:nvPicPr>
            <p:cNvPr id="13" name="Picture 12" descr="A blue star on a black background&#10;&#10;Description automatically generated">
              <a:extLst>
                <a:ext uri="{FF2B5EF4-FFF2-40B4-BE49-F238E27FC236}">
                  <a16:creationId xmlns:a16="http://schemas.microsoft.com/office/drawing/2014/main" id="{24110783-8F0D-FD25-302E-5A4F78A9E54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4082" y="4945418"/>
              <a:ext cx="341064" cy="373958"/>
            </a:xfrm>
            <a:prstGeom prst="rect">
              <a:avLst/>
            </a:prstGeom>
          </p:spPr>
        </p:pic>
        <p:sp>
          <p:nvSpPr>
            <p:cNvPr id="19" name="Content Placeholder 2">
              <a:extLst>
                <a:ext uri="{FF2B5EF4-FFF2-40B4-BE49-F238E27FC236}">
                  <a16:creationId xmlns:a16="http://schemas.microsoft.com/office/drawing/2014/main" id="{F03D0839-6742-57D0-4885-2BCF37818C14}"/>
                </a:ext>
              </a:extLst>
            </p:cNvPr>
            <p:cNvSpPr txBox="1">
              <a:spLocks/>
            </p:cNvSpPr>
            <p:nvPr/>
          </p:nvSpPr>
          <p:spPr>
            <a:xfrm>
              <a:off x="776339" y="4896678"/>
              <a:ext cx="6401702" cy="12492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We might have the same allergy as someone else, the same condition, or take the same medication.</a:t>
              </a:r>
            </a:p>
          </p:txBody>
        </p:sp>
      </p:grpSp>
      <p:pic>
        <p:nvPicPr>
          <p:cNvPr id="24" name="Picture 23" descr="A close-up of a child&#10;&#10;Description automatically generated">
            <a:extLst>
              <a:ext uri="{FF2B5EF4-FFF2-40B4-BE49-F238E27FC236}">
                <a16:creationId xmlns:a16="http://schemas.microsoft.com/office/drawing/2014/main" id="{E8D74197-9B74-0F7C-69C3-2233A60A1CE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905403" y="283900"/>
            <a:ext cx="2325106" cy="2156511"/>
          </a:xfrm>
          <a:prstGeom prst="rect">
            <a:avLst/>
          </a:prstGeom>
        </p:spPr>
      </p:pic>
      <p:pic>
        <p:nvPicPr>
          <p:cNvPr id="26" name="Picture 25" descr="A child wearing glasses and smiling&#10;&#10;Description automatically generated">
            <a:extLst>
              <a:ext uri="{FF2B5EF4-FFF2-40B4-BE49-F238E27FC236}">
                <a16:creationId xmlns:a16="http://schemas.microsoft.com/office/drawing/2014/main" id="{9DE3F570-A779-EB88-8018-84F2552BBB51}"/>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0176994" y="1333346"/>
            <a:ext cx="2396634" cy="2607427"/>
          </a:xfrm>
          <a:prstGeom prst="rect">
            <a:avLst/>
          </a:prstGeom>
        </p:spPr>
      </p:pic>
      <p:pic>
        <p:nvPicPr>
          <p:cNvPr id="28" name="Picture 27" descr="A close-up of a child smiling&#10;&#10;Description automatically generated">
            <a:extLst>
              <a:ext uri="{FF2B5EF4-FFF2-40B4-BE49-F238E27FC236}">
                <a16:creationId xmlns:a16="http://schemas.microsoft.com/office/drawing/2014/main" id="{17ED0B74-FCB0-BEC6-5244-E9B5AC30A0A1}"/>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9526883" y="4449422"/>
            <a:ext cx="2577510" cy="2528244"/>
          </a:xfrm>
          <a:prstGeom prst="rect">
            <a:avLst/>
          </a:prstGeom>
        </p:spPr>
      </p:pic>
      <p:pic>
        <p:nvPicPr>
          <p:cNvPr id="30" name="Picture 29" descr="A child in a wheelchair&#10;&#10;Description automatically generated">
            <a:extLst>
              <a:ext uri="{FF2B5EF4-FFF2-40B4-BE49-F238E27FC236}">
                <a16:creationId xmlns:a16="http://schemas.microsoft.com/office/drawing/2014/main" id="{403E56E1-904F-55D1-59F7-A861CE43374C}"/>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484961" y="2539824"/>
            <a:ext cx="2817471" cy="2547363"/>
          </a:xfrm>
          <a:prstGeom prst="rect">
            <a:avLst/>
          </a:prstGeom>
        </p:spPr>
      </p:pic>
    </p:spTree>
    <p:extLst>
      <p:ext uri="{BB962C8B-B14F-4D97-AF65-F5344CB8AC3E}">
        <p14:creationId xmlns:p14="http://schemas.microsoft.com/office/powerpoint/2010/main" val="41450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2E7A-91E3-7895-E090-1B46EFAF7271}"/>
              </a:ext>
            </a:extLst>
          </p:cNvPr>
          <p:cNvSpPr>
            <a:spLocks noGrp="1"/>
          </p:cNvSpPr>
          <p:nvPr>
            <p:ph type="title"/>
          </p:nvPr>
        </p:nvSpPr>
        <p:spPr>
          <a:xfrm>
            <a:off x="312420" y="637294"/>
            <a:ext cx="10515600" cy="1325563"/>
          </a:xfrm>
        </p:spPr>
        <p:txBody>
          <a:bodyPr/>
          <a:lstStyle/>
          <a:p>
            <a:r>
              <a:rPr lang="en-GB" b="1" dirty="0">
                <a:solidFill>
                  <a:srgbClr val="0C2340"/>
                </a:solidFill>
                <a:latin typeface="Museo Sans 900" panose="02000000000000000000" pitchFamily="2" charset="77"/>
                <a:ea typeface="Tahoma" panose="020B0604030504040204" pitchFamily="34" charset="0"/>
                <a:cs typeface="Tahoma" panose="020B0604030504040204" pitchFamily="34" charset="0"/>
              </a:rPr>
              <a:t>Common conditions</a:t>
            </a:r>
          </a:p>
        </p:txBody>
      </p:sp>
      <p:sp>
        <p:nvSpPr>
          <p:cNvPr id="3" name="Content Placeholder 2">
            <a:extLst>
              <a:ext uri="{FF2B5EF4-FFF2-40B4-BE49-F238E27FC236}">
                <a16:creationId xmlns:a16="http://schemas.microsoft.com/office/drawing/2014/main" id="{6A755962-64F3-2E38-B365-1B839E5D35C3}"/>
              </a:ext>
            </a:extLst>
          </p:cNvPr>
          <p:cNvSpPr>
            <a:spLocks noGrp="1"/>
          </p:cNvSpPr>
          <p:nvPr>
            <p:ph idx="1"/>
          </p:nvPr>
        </p:nvSpPr>
        <p:spPr>
          <a:xfrm>
            <a:off x="312420" y="2039764"/>
            <a:ext cx="8088630" cy="4425079"/>
          </a:xfrm>
        </p:spPr>
        <p:txBody>
          <a:bodyPr vert="horz" lIns="91440" tIns="45720" rIns="91440" bIns="45720" rtlCol="0" anchor="t">
            <a:normAutofit/>
          </a:bodyPr>
          <a:lstStyle/>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A medical condition is something that affects our bodies.</a:t>
            </a:r>
          </a:p>
          <a:p>
            <a:pPr marL="0" indent="0">
              <a:lnSpc>
                <a:spcPct val="100000"/>
              </a:lnSpc>
              <a:buNone/>
            </a:pPr>
            <a:endPar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endParaRPr>
          </a:p>
          <a:p>
            <a:pPr marL="0" indent="0">
              <a:lnSpc>
                <a:spcPct val="100000"/>
              </a:lnSpc>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You might have heard of common conditions like asthma, eczema and </a:t>
            </a:r>
            <a:r>
              <a:rPr lang="en-GB" sz="2400" dirty="0" err="1">
                <a:solidFill>
                  <a:srgbClr val="0C2340"/>
                </a:solidFill>
                <a:latin typeface="Museo Sans 500" panose="02000000000000000000" pitchFamily="2" charset="77"/>
                <a:ea typeface="Tahoma" panose="020B0604030504040204" pitchFamily="34" charset="0"/>
                <a:cs typeface="Tahoma" panose="020B0604030504040204" pitchFamily="34" charset="0"/>
              </a:rPr>
              <a:t>hayfever</a:t>
            </a: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a:t>
            </a:r>
          </a:p>
          <a:p>
            <a:pPr marL="0" indent="0">
              <a:lnSpc>
                <a:spcPct val="100000"/>
              </a:lnSpc>
              <a:buNone/>
            </a:pPr>
            <a:endParaRPr lang="en-GB" sz="2400" dirty="0">
              <a:solidFill>
                <a:srgbClr val="0C2340"/>
              </a:solidFill>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en-GB" sz="2400" b="1" dirty="0">
                <a:solidFill>
                  <a:srgbClr val="0C2340"/>
                </a:solidFill>
                <a:latin typeface="Museo Sans 700" panose="02000000000000000000" pitchFamily="2" charset="77"/>
                <a:ea typeface="Tahoma" panose="020B0604030504040204" pitchFamily="34" charset="0"/>
                <a:cs typeface="Tahoma" panose="020B0604030504040204" pitchFamily="34" charset="0"/>
              </a:rPr>
              <a:t>We're going to meet some children in a video today and learn about a condition that they all have.</a:t>
            </a:r>
          </a:p>
        </p:txBody>
      </p:sp>
      <p:pic>
        <p:nvPicPr>
          <p:cNvPr id="7" name="Picture 6">
            <a:extLst>
              <a:ext uri="{FF2B5EF4-FFF2-40B4-BE49-F238E27FC236}">
                <a16:creationId xmlns:a16="http://schemas.microsoft.com/office/drawing/2014/main" id="{38BFFEEE-4EF0-1969-CDA6-1F5061D4E42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3860" y="1666445"/>
            <a:ext cx="3943350" cy="127205"/>
          </a:xfrm>
          <a:prstGeom prst="rect">
            <a:avLst/>
          </a:prstGeom>
        </p:spPr>
      </p:pic>
      <p:pic>
        <p:nvPicPr>
          <p:cNvPr id="13" name="Picture 12" descr="A white arrow pointing to the right&#10;&#10;Description automatically generated">
            <a:extLst>
              <a:ext uri="{FF2B5EF4-FFF2-40B4-BE49-F238E27FC236}">
                <a16:creationId xmlns:a16="http://schemas.microsoft.com/office/drawing/2014/main" id="{1590172E-6535-D7E2-4AC0-9B3647C9B1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20893074">
            <a:off x="7587189" y="-333749"/>
            <a:ext cx="4606674" cy="6679677"/>
          </a:xfrm>
          <a:prstGeom prst="rect">
            <a:avLst/>
          </a:prstGeom>
        </p:spPr>
      </p:pic>
    </p:spTree>
    <p:extLst>
      <p:ext uri="{BB962C8B-B14F-4D97-AF65-F5344CB8AC3E}">
        <p14:creationId xmlns:p14="http://schemas.microsoft.com/office/powerpoint/2010/main" val="16765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CF: What's it all about? | A film for children">
            <a:hlinkClick r:id="" action="ppaction://media"/>
            <a:extLst>
              <a:ext uri="{FF2B5EF4-FFF2-40B4-BE49-F238E27FC236}">
                <a16:creationId xmlns:a16="http://schemas.microsoft.com/office/drawing/2014/main" id="{1EB3F731-F5BB-8047-907B-27B685F8C9CF}"/>
              </a:ext>
            </a:extLst>
          </p:cNvPr>
          <p:cNvPicPr>
            <a:picLocks noRot="1" noChangeAspect="1"/>
          </p:cNvPicPr>
          <p:nvPr>
            <a:videoFile r:link="rId1"/>
          </p:nvPr>
        </p:nvPicPr>
        <p:blipFill>
          <a:blip r:embed="rId3"/>
          <a:stretch>
            <a:fillRect/>
          </a:stretch>
        </p:blipFill>
        <p:spPr>
          <a:xfrm>
            <a:off x="-17394" y="0"/>
            <a:ext cx="12226787" cy="6908134"/>
          </a:xfrm>
          <a:prstGeom prst="rect">
            <a:avLst/>
          </a:prstGeom>
        </p:spPr>
      </p:pic>
    </p:spTree>
    <p:extLst>
      <p:ext uri="{BB962C8B-B14F-4D97-AF65-F5344CB8AC3E}">
        <p14:creationId xmlns:p14="http://schemas.microsoft.com/office/powerpoint/2010/main" val="15836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BD368-45B5-FF5A-0134-745E2C531DFD}"/>
              </a:ext>
            </a:extLst>
          </p:cNvPr>
          <p:cNvSpPr>
            <a:spLocks noGrp="1"/>
          </p:cNvSpPr>
          <p:nvPr>
            <p:ph type="title"/>
          </p:nvPr>
        </p:nvSpPr>
        <p:spPr>
          <a:xfrm>
            <a:off x="300038" y="420275"/>
            <a:ext cx="10515600" cy="1325563"/>
          </a:xfrm>
        </p:spPr>
        <p:txBody>
          <a:bodyPr/>
          <a:lstStyle/>
          <a:p>
            <a:r>
              <a:rPr lang="en-GB" b="1" dirty="0">
                <a:solidFill>
                  <a:schemeClr val="bg1"/>
                </a:solidFill>
                <a:latin typeface="Museo Sans 900" panose="02000000000000000000" pitchFamily="2" charset="77"/>
                <a:ea typeface="Tahoma" panose="020B0604030504040204" pitchFamily="34" charset="0"/>
                <a:cs typeface="Tahoma" panose="020B0604030504040204" pitchFamily="34" charset="0"/>
              </a:rPr>
              <a:t>Who are you like?</a:t>
            </a:r>
          </a:p>
        </p:txBody>
      </p:sp>
      <p:sp>
        <p:nvSpPr>
          <p:cNvPr id="3" name="Content Placeholder 2">
            <a:extLst>
              <a:ext uri="{FF2B5EF4-FFF2-40B4-BE49-F238E27FC236}">
                <a16:creationId xmlns:a16="http://schemas.microsoft.com/office/drawing/2014/main" id="{D5170BB9-C263-260F-D4C7-757E35633BC8}"/>
              </a:ext>
            </a:extLst>
          </p:cNvPr>
          <p:cNvSpPr>
            <a:spLocks noGrp="1"/>
          </p:cNvSpPr>
          <p:nvPr>
            <p:ph idx="1"/>
          </p:nvPr>
        </p:nvSpPr>
        <p:spPr>
          <a:xfrm>
            <a:off x="300038" y="2071924"/>
            <a:ext cx="6080149" cy="3693319"/>
          </a:xfrm>
        </p:spPr>
        <p:txBody>
          <a:bodyPr vert="horz" lIns="91440" tIns="45720" rIns="91440" bIns="45720" rtlCol="0" anchor="t">
            <a:normAutofit/>
          </a:bodyPr>
          <a:lstStyle/>
          <a:p>
            <a:pPr marL="0" indent="0">
              <a:lnSpc>
                <a:spcPct val="100000"/>
              </a:lnSpc>
              <a:buNone/>
            </a:pPr>
            <a:r>
              <a:rPr lang="en-GB" sz="2400" dirty="0">
                <a:solidFill>
                  <a:schemeClr val="bg1"/>
                </a:solidFill>
                <a:latin typeface="Museo Sans 500" panose="02000000000000000000" pitchFamily="2" charset="77"/>
                <a:ea typeface="Tahoma" panose="020B0604030504040204" pitchFamily="34" charset="0"/>
                <a:cs typeface="Tahoma" panose="020B0604030504040204" pitchFamily="34" charset="0"/>
              </a:rPr>
              <a:t>In the video, we met Layla, Zaara, Jason, Jack and Noah (Jack's big brother).</a:t>
            </a:r>
          </a:p>
          <a:p>
            <a:pPr marL="0" indent="0">
              <a:lnSpc>
                <a:spcPct val="100000"/>
              </a:lnSpc>
              <a:buNone/>
            </a:pPr>
            <a:endParaRPr lang="en-GB"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en-GB" sz="2400" b="1" dirty="0">
                <a:solidFill>
                  <a:schemeClr val="bg1"/>
                </a:solidFill>
                <a:latin typeface="Museo Sans 700" panose="02000000000000000000" pitchFamily="2" charset="77"/>
                <a:ea typeface="Tahoma" panose="020B0604030504040204" pitchFamily="34" charset="0"/>
                <a:cs typeface="Tahoma" panose="020B0604030504040204" pitchFamily="34" charset="0"/>
              </a:rPr>
              <a:t>Do you have something in common with one of these children?</a:t>
            </a:r>
          </a:p>
          <a:p>
            <a:pPr marL="0" indent="0">
              <a:lnSpc>
                <a:spcPct val="100000"/>
              </a:lnSpc>
              <a:buNone/>
            </a:pPr>
            <a:endParaRPr lang="en-GB"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en-GB" sz="2400" dirty="0">
                <a:solidFill>
                  <a:schemeClr val="bg1"/>
                </a:solidFill>
                <a:latin typeface="Museo Sans 500" panose="02000000000000000000" pitchFamily="2" charset="77"/>
                <a:ea typeface="Tahoma" panose="020B0604030504040204" pitchFamily="34" charset="0"/>
                <a:cs typeface="Tahoma" panose="020B0604030504040204" pitchFamily="34" charset="0"/>
              </a:rPr>
              <a:t>Maybe you're the same age as one of them or maybe you like the same thing that they like.</a:t>
            </a:r>
          </a:p>
        </p:txBody>
      </p:sp>
      <p:pic>
        <p:nvPicPr>
          <p:cNvPr id="5" name="Picture 4">
            <a:extLst>
              <a:ext uri="{FF2B5EF4-FFF2-40B4-BE49-F238E27FC236}">
                <a16:creationId xmlns:a16="http://schemas.microsoft.com/office/drawing/2014/main" id="{C7824C3F-2772-5ECC-7A05-BA1B25A5277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0038" y="1472081"/>
            <a:ext cx="3621775" cy="116831"/>
          </a:xfrm>
          <a:prstGeom prst="rect">
            <a:avLst/>
          </a:prstGeom>
        </p:spPr>
      </p:pic>
      <p:pic>
        <p:nvPicPr>
          <p:cNvPr id="9" name="Picture 8" descr="A black and white football ball&#10;&#10;Description automatically generated">
            <a:extLst>
              <a:ext uri="{FF2B5EF4-FFF2-40B4-BE49-F238E27FC236}">
                <a16:creationId xmlns:a16="http://schemas.microsoft.com/office/drawing/2014/main" id="{0CFC9830-D148-0E71-03F1-1D001237B12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20566996">
            <a:off x="7453395" y="3144074"/>
            <a:ext cx="2574020" cy="2419004"/>
          </a:xfrm>
          <a:prstGeom prst="rect">
            <a:avLst/>
          </a:prstGeom>
        </p:spPr>
      </p:pic>
      <p:pic>
        <p:nvPicPr>
          <p:cNvPr id="13" name="Picture 12" descr="A video game controller on a black background&#10;&#10;Description automatically generated">
            <a:extLst>
              <a:ext uri="{FF2B5EF4-FFF2-40B4-BE49-F238E27FC236}">
                <a16:creationId xmlns:a16="http://schemas.microsoft.com/office/drawing/2014/main" id="{CEA5100D-E355-37F8-E6AE-A4BC0BC8E9E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118699">
            <a:off x="6630508" y="1511883"/>
            <a:ext cx="3021137" cy="2061905"/>
          </a:xfrm>
          <a:prstGeom prst="rect">
            <a:avLst/>
          </a:prstGeom>
        </p:spPr>
      </p:pic>
      <p:pic>
        <p:nvPicPr>
          <p:cNvPr id="15" name="Picture 14" descr="A cartoon of a baby elephant&#10;&#10;Description automatically generated">
            <a:extLst>
              <a:ext uri="{FF2B5EF4-FFF2-40B4-BE49-F238E27FC236}">
                <a16:creationId xmlns:a16="http://schemas.microsoft.com/office/drawing/2014/main" id="{10BBF434-193E-3732-7A8A-12EF3CC433D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rot="209201">
            <a:off x="9202656" y="4166517"/>
            <a:ext cx="3225963" cy="2834786"/>
          </a:xfrm>
          <a:prstGeom prst="rect">
            <a:avLst/>
          </a:prstGeom>
        </p:spPr>
      </p:pic>
      <p:pic>
        <p:nvPicPr>
          <p:cNvPr id="11" name="Picture 10" descr="A yellow smiley face with stars on it&#10;&#10;Description automatically generated">
            <a:extLst>
              <a:ext uri="{FF2B5EF4-FFF2-40B4-BE49-F238E27FC236}">
                <a16:creationId xmlns:a16="http://schemas.microsoft.com/office/drawing/2014/main" id="{FEF34107-7113-09E3-22E1-DF870F297FF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rot="20733259">
            <a:off x="8721892" y="237804"/>
            <a:ext cx="3211702" cy="2835419"/>
          </a:xfrm>
          <a:prstGeom prst="rect">
            <a:avLst/>
          </a:prstGeom>
        </p:spPr>
      </p:pic>
    </p:spTree>
    <p:extLst>
      <p:ext uri="{BB962C8B-B14F-4D97-AF65-F5344CB8AC3E}">
        <p14:creationId xmlns:p14="http://schemas.microsoft.com/office/powerpoint/2010/main" val="1255646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CF5"/>
        </a:solidFill>
        <a:effectLst/>
      </p:bgPr>
    </p:bg>
    <p:spTree>
      <p:nvGrpSpPr>
        <p:cNvPr id="1" name=""/>
        <p:cNvGrpSpPr/>
        <p:nvPr/>
      </p:nvGrpSpPr>
      <p:grpSpPr>
        <a:xfrm>
          <a:off x="0" y="0"/>
          <a:ext cx="0" cy="0"/>
          <a:chOff x="0" y="0"/>
          <a:chExt cx="0" cy="0"/>
        </a:xfrm>
      </p:grpSpPr>
      <p:pic>
        <p:nvPicPr>
          <p:cNvPr id="10" name="Picture 9" descr="A blue circle with black background&#10;&#10;Description automatically generated">
            <a:extLst>
              <a:ext uri="{FF2B5EF4-FFF2-40B4-BE49-F238E27FC236}">
                <a16:creationId xmlns:a16="http://schemas.microsoft.com/office/drawing/2014/main" id="{35A53FB4-A578-62CC-4D6E-1201D06A3493}"/>
              </a:ext>
            </a:extLst>
          </p:cNvPr>
          <p:cNvPicPr>
            <a:picLocks noChangeAspect="1"/>
          </p:cNvPicPr>
          <p:nvPr/>
        </p:nvPicPr>
        <p:blipFill>
          <a:blip r:embed="rId2" cstate="screen">
            <a:alphaModFix/>
            <a:extLst>
              <a:ext uri="{28A0092B-C50C-407E-A947-70E740481C1C}">
                <a14:useLocalDpi xmlns:a14="http://schemas.microsoft.com/office/drawing/2010/main" val="0"/>
              </a:ext>
            </a:extLst>
          </a:blip>
          <a:stretch>
            <a:fillRect/>
          </a:stretch>
        </p:blipFill>
        <p:spPr>
          <a:xfrm rot="21196495">
            <a:off x="6295618" y="524408"/>
            <a:ext cx="2502612" cy="2313801"/>
          </a:xfrm>
          <a:prstGeom prst="rect">
            <a:avLst/>
          </a:prstGeom>
        </p:spPr>
      </p:pic>
      <p:sp>
        <p:nvSpPr>
          <p:cNvPr id="2" name="Title 1">
            <a:extLst>
              <a:ext uri="{FF2B5EF4-FFF2-40B4-BE49-F238E27FC236}">
                <a16:creationId xmlns:a16="http://schemas.microsoft.com/office/drawing/2014/main" id="{36701D5C-4BF5-00B9-44D0-40B2E008C8F0}"/>
              </a:ext>
            </a:extLst>
          </p:cNvPr>
          <p:cNvSpPr>
            <a:spLocks noGrp="1"/>
          </p:cNvSpPr>
          <p:nvPr>
            <p:ph type="title"/>
          </p:nvPr>
        </p:nvSpPr>
        <p:spPr>
          <a:xfrm>
            <a:off x="300038" y="1031033"/>
            <a:ext cx="10515600" cy="1325563"/>
          </a:xfrm>
        </p:spPr>
        <p:txBody>
          <a:bodyPr/>
          <a:lstStyle/>
          <a:p>
            <a:r>
              <a:rPr lang="en-GB" b="1" dirty="0">
                <a:solidFill>
                  <a:srgbClr val="0C2340"/>
                </a:solidFill>
                <a:latin typeface="Museo Sans 900" panose="02000000000000000000" pitchFamily="2" charset="77"/>
                <a:ea typeface="Tahoma" panose="020B0604030504040204" pitchFamily="34" charset="0"/>
                <a:cs typeface="Tahoma" panose="020B0604030504040204" pitchFamily="34" charset="0"/>
              </a:rPr>
              <a:t>Different lives</a:t>
            </a:r>
          </a:p>
        </p:txBody>
      </p:sp>
      <p:sp>
        <p:nvSpPr>
          <p:cNvPr id="3" name="Content Placeholder 2">
            <a:extLst>
              <a:ext uri="{FF2B5EF4-FFF2-40B4-BE49-F238E27FC236}">
                <a16:creationId xmlns:a16="http://schemas.microsoft.com/office/drawing/2014/main" id="{67AD496E-4D63-2B05-3159-532828F38C96}"/>
              </a:ext>
            </a:extLst>
          </p:cNvPr>
          <p:cNvSpPr>
            <a:spLocks noGrp="1"/>
          </p:cNvSpPr>
          <p:nvPr>
            <p:ph idx="1"/>
          </p:nvPr>
        </p:nvSpPr>
        <p:spPr>
          <a:xfrm>
            <a:off x="300038" y="2530475"/>
            <a:ext cx="5478593" cy="1325563"/>
          </a:xfrm>
        </p:spPr>
        <p:txBody>
          <a:bodyPr vert="horz" lIns="91440" tIns="45720" rIns="91440" bIns="45720" rtlCol="0" anchor="t">
            <a:normAutofit/>
          </a:bodyPr>
          <a:lstStyle/>
          <a:p>
            <a:pPr marL="0" indent="0">
              <a:lnSpc>
                <a:spcPct val="100000"/>
              </a:lnSpc>
              <a:buNone/>
            </a:pPr>
            <a:r>
              <a:rPr lang="en-GB" sz="2400" b="1" dirty="0">
                <a:solidFill>
                  <a:srgbClr val="0C2340"/>
                </a:solidFill>
                <a:latin typeface="Museo Sans 700" panose="02000000000000000000" pitchFamily="2" charset="77"/>
                <a:ea typeface="Tahoma" panose="020B0604030504040204" pitchFamily="34" charset="0"/>
                <a:cs typeface="Tahoma" panose="020B0604030504040204" pitchFamily="34" charset="0"/>
              </a:rPr>
              <a:t>Is there something about Layla, Zaara, Jason and Jack's lives that is different from your life?</a:t>
            </a:r>
          </a:p>
        </p:txBody>
      </p:sp>
      <p:sp>
        <p:nvSpPr>
          <p:cNvPr id="5" name="Content Placeholder 2">
            <a:extLst>
              <a:ext uri="{FF2B5EF4-FFF2-40B4-BE49-F238E27FC236}">
                <a16:creationId xmlns:a16="http://schemas.microsoft.com/office/drawing/2014/main" id="{83BC8618-93EF-AE80-B490-20DE5D8D0810}"/>
              </a:ext>
            </a:extLst>
          </p:cNvPr>
          <p:cNvSpPr txBox="1">
            <a:spLocks/>
          </p:cNvSpPr>
          <p:nvPr/>
        </p:nvSpPr>
        <p:spPr>
          <a:xfrm>
            <a:off x="300038" y="4117768"/>
            <a:ext cx="5406326" cy="18490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Layla, </a:t>
            </a:r>
            <a:r>
              <a:rPr lang="en-GB" sz="2400" dirty="0" err="1">
                <a:solidFill>
                  <a:srgbClr val="0C2340"/>
                </a:solidFill>
                <a:latin typeface="Museo Sans 500" panose="02000000000000000000" pitchFamily="2" charset="77"/>
                <a:ea typeface="Tahoma" panose="020B0604030504040204" pitchFamily="34" charset="0"/>
                <a:cs typeface="Tahoma" panose="020B0604030504040204" pitchFamily="34" charset="0"/>
              </a:rPr>
              <a:t>Zaara</a:t>
            </a:r>
            <a:r>
              <a:rPr lang="en-GB" sz="2400" dirty="0">
                <a:solidFill>
                  <a:srgbClr val="0C2340"/>
                </a:solidFill>
                <a:latin typeface="Museo Sans 500" panose="02000000000000000000" pitchFamily="2" charset="77"/>
                <a:ea typeface="Tahoma" panose="020B0604030504040204" pitchFamily="34" charset="0"/>
                <a:cs typeface="Tahoma" panose="020B0604030504040204" pitchFamily="34" charset="0"/>
              </a:rPr>
              <a:t>, Jason and Jack all have cystic fibrosis – or CF. This means they might have to do certain things that you don't have to do.</a:t>
            </a:r>
          </a:p>
          <a:p>
            <a:pPr marL="0" indent="0">
              <a:lnSpc>
                <a:spcPct val="100000"/>
              </a:lnSpc>
              <a:buFont typeface="Arial" panose="020B0604020202020204" pitchFamily="34" charset="0"/>
              <a:buNone/>
            </a:pPr>
            <a:endParaRPr lang="en-GB" sz="2400" dirty="0">
              <a:solidFill>
                <a:srgbClr val="0C234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F6B0AE8-A58D-EFA2-5563-0AADB70F1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260" y="855028"/>
            <a:ext cx="889000" cy="1625600"/>
          </a:xfrm>
          <a:prstGeom prst="rect">
            <a:avLst/>
          </a:prstGeom>
        </p:spPr>
      </p:pic>
      <p:pic>
        <p:nvPicPr>
          <p:cNvPr id="8" name="Picture 7" descr="A child with a pen in her hand&#10;&#10;Description automatically generated">
            <a:extLst>
              <a:ext uri="{FF2B5EF4-FFF2-40B4-BE49-F238E27FC236}">
                <a16:creationId xmlns:a16="http://schemas.microsoft.com/office/drawing/2014/main" id="{30A8AF12-C82A-A936-ABB8-F740AEE90E7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flipH="1">
            <a:off x="6498212" y="2211182"/>
            <a:ext cx="6056977" cy="4845403"/>
          </a:xfrm>
          <a:prstGeom prst="rect">
            <a:avLst/>
          </a:prstGeom>
        </p:spPr>
      </p:pic>
      <p:pic>
        <p:nvPicPr>
          <p:cNvPr id="9" name="Picture 8">
            <a:extLst>
              <a:ext uri="{FF2B5EF4-FFF2-40B4-BE49-F238E27FC236}">
                <a16:creationId xmlns:a16="http://schemas.microsoft.com/office/drawing/2014/main" id="{FA1DD5D2-59DD-9430-4D75-A2382843CA7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0038" y="2007014"/>
            <a:ext cx="3621775" cy="116831"/>
          </a:xfrm>
          <a:prstGeom prst="rect">
            <a:avLst/>
          </a:prstGeom>
        </p:spPr>
      </p:pic>
      <p:pic>
        <p:nvPicPr>
          <p:cNvPr id="11" name="Picture 10" descr="A blue circle with black background&#10;&#10;Description automatically generated">
            <a:extLst>
              <a:ext uri="{FF2B5EF4-FFF2-40B4-BE49-F238E27FC236}">
                <a16:creationId xmlns:a16="http://schemas.microsoft.com/office/drawing/2014/main" id="{871F7A79-572C-B358-EF23-6B4D450DEB12}"/>
              </a:ext>
            </a:extLst>
          </p:cNvPr>
          <p:cNvPicPr>
            <a:picLocks noChangeAspect="1"/>
          </p:cNvPicPr>
          <p:nvPr/>
        </p:nvPicPr>
        <p:blipFill>
          <a:blip r:embed="rId6" cstate="screen">
            <a:alphaModFix amt="70000"/>
            <a:extLst>
              <a:ext uri="{28A0092B-C50C-407E-A947-70E740481C1C}">
                <a14:useLocalDpi xmlns:a14="http://schemas.microsoft.com/office/drawing/2010/main" val="0"/>
              </a:ext>
            </a:extLst>
          </a:blip>
          <a:stretch>
            <a:fillRect/>
          </a:stretch>
        </p:blipFill>
        <p:spPr>
          <a:xfrm rot="1455203">
            <a:off x="9000430" y="1155965"/>
            <a:ext cx="916968" cy="847787"/>
          </a:xfrm>
          <a:prstGeom prst="rect">
            <a:avLst/>
          </a:prstGeom>
        </p:spPr>
      </p:pic>
      <p:pic>
        <p:nvPicPr>
          <p:cNvPr id="12" name="Picture 11" descr="A blue circle with black background&#10;&#10;Description automatically generated">
            <a:extLst>
              <a:ext uri="{FF2B5EF4-FFF2-40B4-BE49-F238E27FC236}">
                <a16:creationId xmlns:a16="http://schemas.microsoft.com/office/drawing/2014/main" id="{7D577A22-8528-DBF0-830A-9DE3B5EADBF3}"/>
              </a:ext>
            </a:extLst>
          </p:cNvPr>
          <p:cNvPicPr>
            <a:picLocks noChangeAspect="1"/>
          </p:cNvPicPr>
          <p:nvPr/>
        </p:nvPicPr>
        <p:blipFill>
          <a:blip r:embed="rId7" cstate="screen">
            <a:alphaModFix amt="50000"/>
            <a:extLst>
              <a:ext uri="{28A0092B-C50C-407E-A947-70E740481C1C}">
                <a14:useLocalDpi xmlns:a14="http://schemas.microsoft.com/office/drawing/2010/main" val="0"/>
              </a:ext>
            </a:extLst>
          </a:blip>
          <a:stretch>
            <a:fillRect/>
          </a:stretch>
        </p:blipFill>
        <p:spPr>
          <a:xfrm rot="18147685">
            <a:off x="9648234" y="2366592"/>
            <a:ext cx="480036" cy="443819"/>
          </a:xfrm>
          <a:prstGeom prst="rect">
            <a:avLst/>
          </a:prstGeom>
        </p:spPr>
      </p:pic>
    </p:spTree>
    <p:extLst>
      <p:ext uri="{BB962C8B-B14F-4D97-AF65-F5344CB8AC3E}">
        <p14:creationId xmlns:p14="http://schemas.microsoft.com/office/powerpoint/2010/main" val="26921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32" presetClass="emph" presetSubtype="0" repeatCount="2000" fill="hold" nodeType="afterEffect">
                                  <p:stCondLst>
                                    <p:cond delay="500"/>
                                  </p:stCondLst>
                                  <p:childTnLst>
                                    <p:animRot by="120000">
                                      <p:cBhvr>
                                        <p:cTn id="18" dur="200" fill="hold">
                                          <p:stCondLst>
                                            <p:cond delay="0"/>
                                          </p:stCondLst>
                                        </p:cTn>
                                        <p:tgtEl>
                                          <p:spTgt spid="6"/>
                                        </p:tgtEl>
                                        <p:attrNameLst>
                                          <p:attrName>r</p:attrName>
                                        </p:attrNameLst>
                                      </p:cBhvr>
                                    </p:animRot>
                                    <p:animRot by="-240000">
                                      <p:cBhvr>
                                        <p:cTn id="19" dur="400" fill="hold">
                                          <p:stCondLst>
                                            <p:cond delay="400"/>
                                          </p:stCondLst>
                                        </p:cTn>
                                        <p:tgtEl>
                                          <p:spTgt spid="6"/>
                                        </p:tgtEl>
                                        <p:attrNameLst>
                                          <p:attrName>r</p:attrName>
                                        </p:attrNameLst>
                                      </p:cBhvr>
                                    </p:animRot>
                                    <p:animRot by="240000">
                                      <p:cBhvr>
                                        <p:cTn id="20" dur="400" fill="hold">
                                          <p:stCondLst>
                                            <p:cond delay="800"/>
                                          </p:stCondLst>
                                        </p:cTn>
                                        <p:tgtEl>
                                          <p:spTgt spid="6"/>
                                        </p:tgtEl>
                                        <p:attrNameLst>
                                          <p:attrName>r</p:attrName>
                                        </p:attrNameLst>
                                      </p:cBhvr>
                                    </p:animRot>
                                    <p:animRot by="-240000">
                                      <p:cBhvr>
                                        <p:cTn id="21" dur="400" fill="hold">
                                          <p:stCondLst>
                                            <p:cond delay="1200"/>
                                          </p:stCondLst>
                                        </p:cTn>
                                        <p:tgtEl>
                                          <p:spTgt spid="6"/>
                                        </p:tgtEl>
                                        <p:attrNameLst>
                                          <p:attrName>r</p:attrName>
                                        </p:attrNameLst>
                                      </p:cBhvr>
                                    </p:animRot>
                                    <p:animRot by="120000">
                                      <p:cBhvr>
                                        <p:cTn id="22" dur="400" fill="hold">
                                          <p:stCondLst>
                                            <p:cond delay="1600"/>
                                          </p:stCondLst>
                                        </p:cTn>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F7F8"/>
        </a:solidFill>
        <a:effectLst/>
      </p:bgPr>
    </p:bg>
    <p:spTree>
      <p:nvGrpSpPr>
        <p:cNvPr id="1" name=""/>
        <p:cNvGrpSpPr/>
        <p:nvPr/>
      </p:nvGrpSpPr>
      <p:grpSpPr>
        <a:xfrm>
          <a:off x="0" y="0"/>
          <a:ext cx="0" cy="0"/>
          <a:chOff x="0" y="0"/>
          <a:chExt cx="0" cy="0"/>
        </a:xfrm>
      </p:grpSpPr>
      <p:pic>
        <p:nvPicPr>
          <p:cNvPr id="7" name="Picture 6" descr="A white circle with black background&#10;&#10;Description automatically generated">
            <a:extLst>
              <a:ext uri="{FF2B5EF4-FFF2-40B4-BE49-F238E27FC236}">
                <a16:creationId xmlns:a16="http://schemas.microsoft.com/office/drawing/2014/main" id="{60D2D55F-3CC0-A991-04E3-A52593488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5575" y="-4814668"/>
            <a:ext cx="12364445" cy="11431600"/>
          </a:xfrm>
          <a:prstGeom prst="rect">
            <a:avLst/>
          </a:prstGeom>
        </p:spPr>
      </p:pic>
      <p:pic>
        <p:nvPicPr>
          <p:cNvPr id="8" name="Picture 7">
            <a:extLst>
              <a:ext uri="{FF2B5EF4-FFF2-40B4-BE49-F238E27FC236}">
                <a16:creationId xmlns:a16="http://schemas.microsoft.com/office/drawing/2014/main" id="{A4364C28-A9B9-C4CE-DA0E-51B59810959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3157" y="1388327"/>
            <a:ext cx="3621775" cy="116831"/>
          </a:xfrm>
          <a:prstGeom prst="rect">
            <a:avLst/>
          </a:prstGeom>
        </p:spPr>
      </p:pic>
      <p:sp>
        <p:nvSpPr>
          <p:cNvPr id="2" name="Title 1">
            <a:extLst>
              <a:ext uri="{FF2B5EF4-FFF2-40B4-BE49-F238E27FC236}">
                <a16:creationId xmlns:a16="http://schemas.microsoft.com/office/drawing/2014/main" id="{D0F3BD76-14C2-4831-9E02-B9E709D150A7}"/>
              </a:ext>
            </a:extLst>
          </p:cNvPr>
          <p:cNvSpPr>
            <a:spLocks noGrp="1"/>
          </p:cNvSpPr>
          <p:nvPr>
            <p:ph type="title"/>
          </p:nvPr>
        </p:nvSpPr>
        <p:spPr>
          <a:xfrm>
            <a:off x="547255" y="365125"/>
            <a:ext cx="10515600" cy="1325563"/>
          </a:xfrm>
        </p:spPr>
        <p:txBody>
          <a:bodyPr/>
          <a:lstStyle/>
          <a:p>
            <a:r>
              <a:rPr lang="en-GB" b="1" dirty="0">
                <a:solidFill>
                  <a:srgbClr val="0C2340"/>
                </a:solidFill>
                <a:latin typeface="Museo Sans 900" panose="02000000000000000000" pitchFamily="2" charset="77"/>
              </a:rPr>
              <a:t>Treatments and medicines</a:t>
            </a:r>
          </a:p>
        </p:txBody>
      </p:sp>
      <p:sp>
        <p:nvSpPr>
          <p:cNvPr id="3" name="Content Placeholder 2">
            <a:extLst>
              <a:ext uri="{FF2B5EF4-FFF2-40B4-BE49-F238E27FC236}">
                <a16:creationId xmlns:a16="http://schemas.microsoft.com/office/drawing/2014/main" id="{8A7EF047-8E7D-007F-EDF1-EFC1CE17BCF7}"/>
              </a:ext>
            </a:extLst>
          </p:cNvPr>
          <p:cNvSpPr>
            <a:spLocks noGrp="1"/>
          </p:cNvSpPr>
          <p:nvPr>
            <p:ph idx="1"/>
          </p:nvPr>
        </p:nvSpPr>
        <p:spPr>
          <a:xfrm>
            <a:off x="547255" y="1751884"/>
            <a:ext cx="5864431" cy="4425079"/>
          </a:xfrm>
        </p:spPr>
        <p:txBody>
          <a:bodyPr vert="horz" lIns="91440" tIns="45720" rIns="91440" bIns="45720" rtlCol="0" anchor="t">
            <a:normAutofit/>
          </a:bodyPr>
          <a:lstStyle/>
          <a:p>
            <a:pPr marL="0" indent="0">
              <a:buNone/>
            </a:pPr>
            <a:r>
              <a:rPr lang="en-GB" sz="2400" dirty="0">
                <a:solidFill>
                  <a:srgbClr val="0C2340"/>
                </a:solidFill>
                <a:latin typeface="Museo Sans 500" panose="02000000000000000000" pitchFamily="2" charset="77"/>
              </a:rPr>
              <a:t>Children with CF take treatments and medicines every day.</a:t>
            </a:r>
          </a:p>
          <a:p>
            <a:pPr marL="0" indent="0">
              <a:buNone/>
            </a:pPr>
            <a:endParaRPr lang="en-US" sz="2400" dirty="0">
              <a:solidFill>
                <a:srgbClr val="0C2340"/>
              </a:solidFill>
              <a:latin typeface="Museo Sans 500" panose="02000000000000000000" pitchFamily="2" charset="77"/>
            </a:endParaRPr>
          </a:p>
          <a:p>
            <a:pPr marL="0" indent="0">
              <a:buNone/>
            </a:pPr>
            <a:r>
              <a:rPr lang="en-GB" sz="2400" dirty="0">
                <a:solidFill>
                  <a:srgbClr val="0C2340"/>
                </a:solidFill>
                <a:latin typeface="Museo Sans 500" panose="02000000000000000000" pitchFamily="2" charset="77"/>
              </a:rPr>
              <a:t>In the video, </a:t>
            </a:r>
            <a:r>
              <a:rPr lang="en-GB" sz="2400" dirty="0">
                <a:solidFill>
                  <a:srgbClr val="0C2340"/>
                </a:solidFill>
                <a:latin typeface="Museo Sans 500" panose="02000000000000000000" pitchFamily="2" charset="77"/>
                <a:ea typeface="+mn-lt"/>
                <a:cs typeface="+mn-lt"/>
              </a:rPr>
              <a:t>Zaara explains that when she gets sick, she has to take extra medicines called antibiotics.</a:t>
            </a:r>
          </a:p>
          <a:p>
            <a:pPr marL="0" indent="0">
              <a:buNone/>
            </a:pPr>
            <a:endParaRPr lang="en-GB" sz="2400" dirty="0">
              <a:solidFill>
                <a:srgbClr val="0C2340"/>
              </a:solidFill>
              <a:latin typeface="Museo Sans 500" panose="02000000000000000000" pitchFamily="2" charset="77"/>
              <a:ea typeface="+mn-lt"/>
              <a:cs typeface="+mn-lt"/>
            </a:endParaRPr>
          </a:p>
          <a:p>
            <a:pPr marL="0" indent="0">
              <a:buNone/>
            </a:pPr>
            <a:r>
              <a:rPr lang="en-GB" sz="2400" b="1" dirty="0">
                <a:solidFill>
                  <a:srgbClr val="0C2340"/>
                </a:solidFill>
                <a:latin typeface="Museo Sans 700" panose="02000000000000000000" pitchFamily="2" charset="77"/>
              </a:rPr>
              <a:t>Have you ever been prescribed antibiotics or other medicines by the doctor when you were poorly?</a:t>
            </a:r>
          </a:p>
          <a:p>
            <a:pPr marL="0" indent="0">
              <a:buNone/>
            </a:pPr>
            <a:endParaRPr lang="en-GB" dirty="0"/>
          </a:p>
          <a:p>
            <a:pPr marL="0" indent="0">
              <a:buNone/>
            </a:pPr>
            <a:endParaRPr lang="en-GB" dirty="0"/>
          </a:p>
        </p:txBody>
      </p:sp>
      <p:pic>
        <p:nvPicPr>
          <p:cNvPr id="11" name="Picture 10" descr="A person and a child looking at each other&#10;&#10;Description automatically generated">
            <a:extLst>
              <a:ext uri="{FF2B5EF4-FFF2-40B4-BE49-F238E27FC236}">
                <a16:creationId xmlns:a16="http://schemas.microsoft.com/office/drawing/2014/main" id="{6BBB3EE1-E33C-780F-30C6-B3AB69444CB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608618" y="1380666"/>
            <a:ext cx="6712197" cy="6242345"/>
          </a:xfrm>
          <a:prstGeom prst="rect">
            <a:avLst/>
          </a:prstGeom>
        </p:spPr>
      </p:pic>
    </p:spTree>
    <p:extLst>
      <p:ext uri="{BB962C8B-B14F-4D97-AF65-F5344CB8AC3E}">
        <p14:creationId xmlns:p14="http://schemas.microsoft.com/office/powerpoint/2010/main" val="1561125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7b9d21a-925a-49e9-93d7-9782020f3462">
      <Terms xmlns="http://schemas.microsoft.com/office/infopath/2007/PartnerControls"/>
    </lcf76f155ced4ddcb4097134ff3c332f>
    <TaxCatchAll xmlns="f405e823-ec5d-4772-af58-273ea8b79f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CF772F6850E04BBC59E1F63187FC6F" ma:contentTypeVersion="18" ma:contentTypeDescription="Create a new document." ma:contentTypeScope="" ma:versionID="833eb3dee03de706b959573fd3b810d3">
  <xsd:schema xmlns:xsd="http://www.w3.org/2001/XMLSchema" xmlns:xs="http://www.w3.org/2001/XMLSchema" xmlns:p="http://schemas.microsoft.com/office/2006/metadata/properties" xmlns:ns2="97b9d21a-925a-49e9-93d7-9782020f3462" xmlns:ns3="f405e823-ec5d-4772-af58-273ea8b79ff6" targetNamespace="http://schemas.microsoft.com/office/2006/metadata/properties" ma:root="true" ma:fieldsID="fffd1232843c5f41e1b24312dcb66d17" ns2:_="" ns3:_="">
    <xsd:import namespace="97b9d21a-925a-49e9-93d7-9782020f3462"/>
    <xsd:import namespace="f405e823-ec5d-4772-af58-273ea8b79f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b9d21a-925a-49e9-93d7-9782020f34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05e823-ec5d-4772-af58-273ea8b79ff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27ba6a-fb28-4be6-a75f-18e169db53bd}" ma:internalName="TaxCatchAll" ma:showField="CatchAllData" ma:web="f405e823-ec5d-4772-af58-273ea8b79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C4BDA1-EF17-4BD6-991F-2477054298B5}">
  <ds:schemaRefs>
    <ds:schemaRef ds:uri="http://schemas.microsoft.com/office/2006/metadata/properties"/>
    <ds:schemaRef ds:uri="http://schemas.microsoft.com/office/infopath/2007/PartnerControls"/>
    <ds:schemaRef ds:uri="97b9d21a-925a-49e9-93d7-9782020f3462"/>
    <ds:schemaRef ds:uri="f405e823-ec5d-4772-af58-273ea8b79ff6"/>
  </ds:schemaRefs>
</ds:datastoreItem>
</file>

<file path=customXml/itemProps2.xml><?xml version="1.0" encoding="utf-8"?>
<ds:datastoreItem xmlns:ds="http://schemas.openxmlformats.org/officeDocument/2006/customXml" ds:itemID="{8978CA9C-D2C8-495A-83CE-F6CA037C939C}">
  <ds:schemaRefs>
    <ds:schemaRef ds:uri="http://schemas.microsoft.com/sharepoint/v3/contenttype/forms"/>
  </ds:schemaRefs>
</ds:datastoreItem>
</file>

<file path=customXml/itemProps3.xml><?xml version="1.0" encoding="utf-8"?>
<ds:datastoreItem xmlns:ds="http://schemas.openxmlformats.org/officeDocument/2006/customXml" ds:itemID="{1C751C64-1D27-4803-AC85-3FD5F0C18A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b9d21a-925a-49e9-93d7-9782020f3462"/>
    <ds:schemaRef ds:uri="f405e823-ec5d-4772-af58-273ea8b79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776</Words>
  <Application>Microsoft Office PowerPoint</Application>
  <PresentationFormat>Widescreen</PresentationFormat>
  <Paragraphs>80</Paragraphs>
  <Slides>16</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Museo Sans 900</vt:lpstr>
      <vt:lpstr>Aptos Display</vt:lpstr>
      <vt:lpstr>Museo Sans 500</vt:lpstr>
      <vt:lpstr>Aptos</vt:lpstr>
      <vt:lpstr>Museo Sans 700</vt:lpstr>
      <vt:lpstr>Tahoma</vt:lpstr>
      <vt:lpstr>Arial</vt:lpstr>
      <vt:lpstr>office theme</vt:lpstr>
      <vt:lpstr>All About Me, All About You</vt:lpstr>
      <vt:lpstr>What makes you, you?</vt:lpstr>
      <vt:lpstr>What we like:  similarities and differences</vt:lpstr>
      <vt:lpstr>Our bodies:  similarities and differences</vt:lpstr>
      <vt:lpstr>Common conditions</vt:lpstr>
      <vt:lpstr>PowerPoint Presentation</vt:lpstr>
      <vt:lpstr>Who are you like?</vt:lpstr>
      <vt:lpstr>Different lives</vt:lpstr>
      <vt:lpstr>Treatments and medicines</vt:lpstr>
      <vt:lpstr>Different bodies:  lungs</vt:lpstr>
      <vt:lpstr>Different bodies: tummies</vt:lpstr>
      <vt:lpstr>Looking after our bodies</vt:lpstr>
      <vt:lpstr>Excellent exercise</vt:lpstr>
      <vt:lpstr>Living with CF</vt:lpstr>
      <vt:lpstr>Living a life unlimited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Faye Booth</dc:creator>
  <cp:lastModifiedBy>JESSICA NICKLESS</cp:lastModifiedBy>
  <cp:revision>489</cp:revision>
  <dcterms:created xsi:type="dcterms:W3CDTF">2024-04-16T14:57:57Z</dcterms:created>
  <dcterms:modified xsi:type="dcterms:W3CDTF">2024-05-30T20:41:53Z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0x0101008DCF772F6850E04BBC59E1F63187FC6F</vt:lpwstr>
  </property>
  <property fmtid="{D5CDD505-2E9C-101B-9397-08002B2CF9AE}" pid="3" name="MediaServiceImageTags">
    <vt:lpwstr/>
  </property>
</Properties>
</file>